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84" r:id="rId3"/>
  </p:sldMasterIdLst>
  <p:notesMasterIdLst>
    <p:notesMasterId r:id="rId37"/>
  </p:notesMasterIdLst>
  <p:sldIdLst>
    <p:sldId id="265" r:id="rId4"/>
    <p:sldId id="266" r:id="rId5"/>
    <p:sldId id="257" r:id="rId6"/>
    <p:sldId id="292" r:id="rId7"/>
    <p:sldId id="269" r:id="rId8"/>
    <p:sldId id="273" r:id="rId9"/>
    <p:sldId id="258" r:id="rId10"/>
    <p:sldId id="287" r:id="rId11"/>
    <p:sldId id="290" r:id="rId12"/>
    <p:sldId id="288" r:id="rId13"/>
    <p:sldId id="271" r:id="rId14"/>
    <p:sldId id="259" r:id="rId15"/>
    <p:sldId id="270" r:id="rId16"/>
    <p:sldId id="274" r:id="rId17"/>
    <p:sldId id="263" r:id="rId18"/>
    <p:sldId id="280" r:id="rId19"/>
    <p:sldId id="260" r:id="rId20"/>
    <p:sldId id="261" r:id="rId21"/>
    <p:sldId id="278" r:id="rId22"/>
    <p:sldId id="279" r:id="rId23"/>
    <p:sldId id="276" r:id="rId24"/>
    <p:sldId id="275" r:id="rId25"/>
    <p:sldId id="281" r:id="rId26"/>
    <p:sldId id="293" r:id="rId27"/>
    <p:sldId id="282" r:id="rId28"/>
    <p:sldId id="286" r:id="rId29"/>
    <p:sldId id="284" r:id="rId30"/>
    <p:sldId id="285" r:id="rId31"/>
    <p:sldId id="291" r:id="rId32"/>
    <p:sldId id="264" r:id="rId33"/>
    <p:sldId id="268" r:id="rId34"/>
    <p:sldId id="272" r:id="rId35"/>
    <p:sldId id="277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81868"/>
  </p:normalViewPr>
  <p:slideViewPr>
    <p:cSldViewPr snapToGrid="0" snapToObjects="1">
      <p:cViewPr varScale="1">
        <p:scale>
          <a:sx n="102" d="100"/>
          <a:sy n="102" d="100"/>
        </p:scale>
        <p:origin x="172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746782-B9C8-4CFD-A8CE-A3A97DB9FB1E}" type="datetimeFigureOut">
              <a:rPr lang="en-US"/>
              <a:t>10/5/16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0FA3C9-EB82-4E06-AE86-51EE14A14F9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2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libri"/>
              </a:rPr>
              <a:t>Introduce </a:t>
            </a:r>
            <a:r>
              <a:rPr lang="en-US" dirty="0" smtClean="0">
                <a:latin typeface="Calibri"/>
              </a:rPr>
              <a:t>yourself.</a:t>
            </a:r>
            <a:r>
              <a:rPr lang="en-US" baseline="0" dirty="0">
                <a:latin typeface="Calibri"/>
              </a:rPr>
              <a:t> </a:t>
            </a:r>
            <a:endParaRPr lang="en-US" baseline="0" dirty="0" smtClean="0">
              <a:latin typeface="Calibri"/>
            </a:endParaRPr>
          </a:p>
          <a:p>
            <a:r>
              <a:rPr lang="en-US" dirty="0" smtClean="0">
                <a:latin typeface="Calibri"/>
              </a:rPr>
              <a:t>Supercomputing </a:t>
            </a:r>
            <a:r>
              <a:rPr lang="en-US" dirty="0">
                <a:latin typeface="Calibri"/>
              </a:rPr>
              <a:t>at CU started 5 </a:t>
            </a:r>
            <a:r>
              <a:rPr lang="en-US" dirty="0" err="1">
                <a:latin typeface="Calibri"/>
              </a:rPr>
              <a:t>yrs</a:t>
            </a:r>
            <a:r>
              <a:rPr lang="en-US" dirty="0">
                <a:latin typeface="Calibri"/>
              </a:rPr>
              <a:t> ago with Janus.  Time for a refresh, and a rethink of what capabilities the machine should be designed for</a:t>
            </a:r>
            <a:r>
              <a:rPr lang="en-US" dirty="0" smtClean="0">
                <a:latin typeface="Calibri"/>
              </a:rPr>
              <a:t>.</a:t>
            </a:r>
            <a:endParaRPr lang="en-US" dirty="0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022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Calibri"/>
              </a:rPr>
              <a:t>Phi </a:t>
            </a:r>
            <a:r>
              <a:rPr lang="en-US" dirty="0">
                <a:latin typeface="Calibri"/>
              </a:rPr>
              <a:t>processors are directly attached to the OPA fabric - data doesn't </a:t>
            </a:r>
            <a:r>
              <a:rPr lang="en-US" dirty="0" smtClean="0">
                <a:latin typeface="Calibri"/>
              </a:rPr>
              <a:t>travel </a:t>
            </a:r>
            <a:r>
              <a:rPr lang="en-US" dirty="0">
                <a:latin typeface="Calibri"/>
              </a:rPr>
              <a:t>through a network </a:t>
            </a:r>
            <a:r>
              <a:rPr lang="en-US" dirty="0" smtClean="0">
                <a:latin typeface="Calibri"/>
              </a:rPr>
              <a:t>card (</a:t>
            </a:r>
            <a:r>
              <a:rPr lang="en-US" dirty="0" err="1" smtClean="0">
                <a:latin typeface="Calibri"/>
              </a:rPr>
              <a:t>KnL</a:t>
            </a:r>
            <a:r>
              <a:rPr lang="en-US" dirty="0" smtClean="0">
                <a:latin typeface="Calibri"/>
              </a:rPr>
              <a:t>-F)</a:t>
            </a:r>
          </a:p>
          <a:p>
            <a:r>
              <a:rPr lang="en-US" dirty="0" smtClean="0">
                <a:latin typeface="Calibri"/>
              </a:rPr>
              <a:t>Thus total aggregate is about 390 TFLOPS</a:t>
            </a:r>
            <a:endParaRPr lang="en-US" dirty="0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93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</a:rPr>
              <a:t>4 blades in 2 rack units</a:t>
            </a:r>
            <a:br>
              <a:rPr lang="en-US">
                <a:latin typeface="Calibri"/>
              </a:rPr>
            </a:br>
            <a:endParaRPr lang="en-US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69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libri"/>
              </a:rPr>
              <a:t>OPA is source of delay in Summit delivery</a:t>
            </a:r>
          </a:p>
          <a:p>
            <a:r>
              <a:rPr lang="en-US" dirty="0">
                <a:latin typeface="Calibri"/>
              </a:rPr>
              <a:t>Non-blocking: </a:t>
            </a:r>
            <a:r>
              <a:rPr lang="en-US" dirty="0" smtClean="0">
                <a:latin typeface="Calibri"/>
              </a:rPr>
              <a:t>enough bandwidth</a:t>
            </a:r>
            <a:r>
              <a:rPr lang="en-US" baseline="0" dirty="0" smtClean="0">
                <a:latin typeface="Calibri"/>
              </a:rPr>
              <a:t> that all nodes can send and receive at full speed simultaneously</a:t>
            </a:r>
            <a:r>
              <a:rPr lang="en-US" dirty="0">
                <a:latin typeface="Calibri"/>
              </a:rPr>
              <a:t/>
            </a:r>
            <a:br>
              <a:rPr lang="en-US" dirty="0">
                <a:latin typeface="Calibri"/>
              </a:rPr>
            </a:br>
            <a:endParaRPr lang="en-US" dirty="0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3909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SFA14K specifically designed for high performance</a:t>
            </a:r>
          </a:p>
          <a:p>
            <a:r>
              <a:rPr lang="en-US" dirty="0" smtClean="0"/>
              <a:t>More on I/O performance in a bit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874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Parallel I/O</a:t>
            </a:r>
            <a:r>
              <a:rPr lang="en-US" baseline="0" dirty="0" smtClean="0"/>
              <a:t> is a multi-hour topic so I’m just waving my hands at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874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</a:rPr>
              <a:t>Janus was great at what it was designed for - we want Summit to be good for a wider range of needs.</a:t>
            </a:r>
            <a:br>
              <a:rPr lang="en-US">
                <a:latin typeface="Calibri"/>
              </a:rPr>
            </a:br>
            <a:endParaRPr lang="en-US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480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all seriousness,</a:t>
            </a:r>
            <a:r>
              <a:rPr lang="en-US" baseline="0" dirty="0" smtClean="0"/>
              <a:t> Summit is an important and expensive resource that must be used efficiently.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4060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libri"/>
              </a:rPr>
              <a:t>Can't increase clock frequency, so add more cores and do more work per </a:t>
            </a:r>
            <a:r>
              <a:rPr lang="en-US" dirty="0" smtClean="0">
                <a:latin typeface="Calibri"/>
              </a:rPr>
              <a:t>cycle.</a:t>
            </a:r>
          </a:p>
          <a:p>
            <a:r>
              <a:rPr lang="en-US" dirty="0" smtClean="0">
                <a:latin typeface="Calibri"/>
              </a:rPr>
              <a:t>Generally</a:t>
            </a:r>
            <a:r>
              <a:rPr lang="en-US" baseline="0" dirty="0" smtClean="0">
                <a:latin typeface="Calibri"/>
              </a:rPr>
              <a:t> one instruction per clock cycle.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1478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</a:rPr>
              <a:t>We can help you optimize your application for Summit!  Training sessions in the fall, also individual consulting will be available.</a:t>
            </a:r>
          </a:p>
          <a:p>
            <a:r>
              <a:rPr lang="en-US">
                <a:latin typeface="Calibri"/>
              </a:rPr>
              <a:t>Parallelization and vectorization will only be more important in the future.</a:t>
            </a:r>
            <a:br>
              <a:rPr lang="en-US">
                <a:latin typeface="Calibri"/>
              </a:rPr>
            </a:br>
            <a:endParaRPr lang="en-US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717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Vectorization</a:t>
            </a:r>
            <a:r>
              <a:rPr lang="en-US" baseline="0" dirty="0" smtClean="0"/>
              <a:t> allows the compiler to set up multiple operations in a single instruction</a:t>
            </a:r>
          </a:p>
          <a:p>
            <a:r>
              <a:rPr lang="en-US" baseline="0" dirty="0" smtClean="0"/>
              <a:t>This simple example is called “loop unrolling”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21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libri"/>
              </a:rPr>
              <a:t>Jump in with questions any time ... hope to </a:t>
            </a:r>
            <a:r>
              <a:rPr lang="en-US" dirty="0" smtClean="0">
                <a:latin typeface="Calibri"/>
              </a:rPr>
              <a:t>leave </a:t>
            </a:r>
            <a:r>
              <a:rPr lang="en-US" dirty="0">
                <a:latin typeface="Calibri"/>
              </a:rPr>
              <a:t>time for discussion at the end.</a:t>
            </a:r>
            <a:br>
              <a:rPr lang="en-US" dirty="0">
                <a:latin typeface="Calibri"/>
              </a:rPr>
            </a:br>
            <a:endParaRPr lang="en-US" dirty="0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535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am not a programmer.  Assuming Intel compiler here.</a:t>
            </a:r>
          </a:p>
          <a:p>
            <a:r>
              <a:rPr lang="en-US" dirty="0" smtClean="0"/>
              <a:t>Hints can be given via C pragmas</a:t>
            </a:r>
            <a:r>
              <a:rPr lang="en-US" baseline="0" dirty="0" smtClean="0"/>
              <a:t>, for example</a:t>
            </a:r>
          </a:p>
          <a:p>
            <a:r>
              <a:rPr lang="en-US" baseline="0" dirty="0" smtClean="0"/>
              <a:t>This is just scratching the surface.  Lots of great online tutorials.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4758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lot of the work is done for you; use specialized I/O libraries to save yourself low-level programming.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754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RC</a:t>
            </a:r>
            <a:r>
              <a:rPr lang="en-US" baseline="0" dirty="0" smtClean="0"/>
              <a:t> will provide detailed documentation about how to optimize for GPFS once we have had a chance to experiment with the Summit scratch </a:t>
            </a:r>
            <a:r>
              <a:rPr lang="en-US" baseline="0" dirty="0" err="1" smtClean="0"/>
              <a:t>filesystem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6892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Jobs should request both a partition and a </a:t>
            </a:r>
            <a:r>
              <a:rPr lang="en-US" dirty="0" err="1" smtClean="0"/>
              <a:t>QoS</a:t>
            </a:r>
            <a:r>
              <a:rPr lang="en-US" baseline="0" dirty="0" smtClean="0"/>
              <a:t> (see next slide); also, default wall times will be shorter than max wall times for scheduling efficiency</a:t>
            </a:r>
          </a:p>
          <a:p>
            <a:r>
              <a:rPr lang="en-US" baseline="0" dirty="0" smtClean="0"/>
              <a:t>Won’t need to load a </a:t>
            </a:r>
            <a:r>
              <a:rPr lang="en-US" baseline="0" dirty="0" err="1" smtClean="0"/>
              <a:t>Slurm</a:t>
            </a:r>
            <a:r>
              <a:rPr lang="en-US" baseline="0" dirty="0" smtClean="0"/>
              <a:t> module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8599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QoS</a:t>
            </a:r>
            <a:r>
              <a:rPr lang="en-US" dirty="0" smtClean="0"/>
              <a:t> time limit overrides</a:t>
            </a:r>
            <a:r>
              <a:rPr lang="en-US" baseline="0" dirty="0" smtClean="0"/>
              <a:t> partition </a:t>
            </a:r>
            <a:r>
              <a:rPr lang="en-US" baseline="0" smtClean="0"/>
              <a:t>time limit.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290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CSU Duo setup is</a:t>
            </a:r>
            <a:r>
              <a:rPr lang="en-US" baseline="0" dirty="0" smtClean="0"/>
              <a:t> still in progress; XSEDE integration still in progress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986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 – same idea as the Janus</a:t>
            </a:r>
            <a:r>
              <a:rPr lang="en-US" baseline="0" dirty="0" smtClean="0"/>
              <a:t> startup allocation: build and test your application, initial production runs, preparation for Project proposal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6272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Joel can chime in about the process if there’s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7922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there is no queue, your jobs can start regardless</a:t>
            </a:r>
            <a:r>
              <a:rPr lang="en-US" baseline="0" dirty="0" smtClean="0"/>
              <a:t> of whether you’re over your target.</a:t>
            </a:r>
          </a:p>
          <a:p>
            <a:r>
              <a:rPr lang="en-US" baseline="0" dirty="0" smtClean="0"/>
              <a:t>14-day half-life, so any jobs run over about a month ago don’t count against your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4362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</a:rPr>
              <a:t>Benefit - you'll have all the info you need to write a large allocation request right away</a:t>
            </a:r>
            <a:br>
              <a:rPr lang="en-US">
                <a:latin typeface="Calibri"/>
              </a:rPr>
            </a:br>
            <a:r>
              <a:rPr lang="en-US">
                <a:latin typeface="Calibri"/>
              </a:rPr>
              <a:t/>
            </a:r>
            <a:br>
              <a:rPr lang="en-US">
                <a:latin typeface="Calibri"/>
              </a:rPr>
            </a:br>
            <a:endParaRPr lang="en-US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705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libri"/>
              </a:rPr>
              <a:t>$2.7M combined grant award; $3.5M total purchase price; difference made up by institutional matching funds</a:t>
            </a:r>
          </a:p>
          <a:p>
            <a:r>
              <a:rPr lang="en-US" dirty="0">
                <a:latin typeface="Calibri"/>
              </a:rPr>
              <a:t>Will be installed in CU's HPCF</a:t>
            </a:r>
            <a:br>
              <a:rPr lang="en-US" dirty="0">
                <a:latin typeface="Calibri"/>
              </a:rPr>
            </a:br>
            <a:r>
              <a:rPr lang="en-US" dirty="0" smtClean="0">
                <a:latin typeface="Calibri"/>
              </a:rPr>
              <a:t>Provides</a:t>
            </a:r>
            <a:r>
              <a:rPr lang="en-US" baseline="0" dirty="0" smtClean="0">
                <a:latin typeface="Calibri"/>
              </a:rPr>
              <a:t> 70M </a:t>
            </a:r>
            <a:r>
              <a:rPr lang="en-US" baseline="0" dirty="0" smtClean="0">
                <a:latin typeface="Calibri"/>
              </a:rPr>
              <a:t>core-hours/year</a:t>
            </a:r>
            <a:endParaRPr lang="en-US" dirty="0" smtClean="0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6600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</a:rPr>
              <a:t>If your grant funding requires you to own a specific node, we can property tag it for you</a:t>
            </a:r>
            <a:br>
              <a:rPr lang="en-US">
                <a:latin typeface="Calibri"/>
              </a:rPr>
            </a:br>
            <a:endParaRPr lang="en-US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896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0497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049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Installed in CU’s HPCF.</a:t>
            </a:r>
            <a:endParaRPr lang="en-US" baseline="0" dirty="0" smtClean="0"/>
          </a:p>
          <a:p>
            <a:r>
              <a:rPr lang="en-US" baseline="0" dirty="0" smtClean="0"/>
              <a:t>Explain delay getting to GA.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9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</a:rPr>
              <a:t>Interconnect is what makes the cluster of compute nodes into a supercomputer</a:t>
            </a:r>
            <a:br>
              <a:rPr lang="en-US">
                <a:latin typeface="Calibri"/>
              </a:rPr>
            </a:br>
            <a:endParaRPr lang="en-US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66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I’m a computer</a:t>
            </a:r>
            <a:r>
              <a:rPr lang="en-US" baseline="0" dirty="0" smtClean="0"/>
              <a:t> guy not a photographer.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732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libri"/>
              </a:rPr>
              <a:t>Only about 1/3 as many general compute nodes as Janus but each is much more capable</a:t>
            </a:r>
            <a:r>
              <a:rPr lang="en-US" dirty="0" smtClean="0">
                <a:latin typeface="Calibri"/>
              </a:rPr>
              <a:t>.</a:t>
            </a:r>
          </a:p>
          <a:p>
            <a:r>
              <a:rPr lang="en-US" baseline="0" dirty="0" err="1" smtClean="0">
                <a:latin typeface="Calibri"/>
              </a:rPr>
              <a:t>Rpeak</a:t>
            </a:r>
            <a:r>
              <a:rPr lang="en-US" baseline="0" dirty="0" smtClean="0">
                <a:latin typeface="Calibri"/>
              </a:rPr>
              <a:t> would be 305 TFLOPS</a:t>
            </a:r>
            <a:endParaRPr lang="en-US" dirty="0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93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Calibri"/>
              </a:rPr>
              <a:t>Thus with GPU, HPL is about 5x faster</a:t>
            </a:r>
            <a:r>
              <a:rPr lang="en-US" baseline="0" dirty="0" smtClean="0">
                <a:latin typeface="Calibri"/>
              </a:rPr>
              <a:t> than general compute node</a:t>
            </a:r>
            <a:endParaRPr lang="en-US" dirty="0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930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0FA3C9-EB82-4E06-AE86-51EE14A14F9A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93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5822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7997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2332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003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60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7993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750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45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4608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735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1956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156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7800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0950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3240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591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5745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413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536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6290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053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07/29/14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5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2829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972590"/>
            <a:ext cx="3657600" cy="428698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339572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001003"/>
            <a:ext cx="3657600" cy="425857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6164"/>
            <a:ext cx="819153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314848"/>
            <a:ext cx="8191533" cy="4973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4343400" y="2057399"/>
            <a:ext cx="457200" cy="914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619999" y="6400799"/>
            <a:ext cx="457201" cy="4572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261" y="6450987"/>
            <a:ext cx="468807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541" y="6450987"/>
            <a:ext cx="861887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  <a:latin typeface="Helvetica Neue"/>
              </a:defRPr>
            </a:lvl1pPr>
          </a:lstStyle>
          <a:p>
            <a:fld id="{7E5678C6-B30E-C149-AB8C-FCB9C440FD15}" type="datetimeFigureOut">
              <a:rPr lang="en-US" smtClean="0"/>
              <a:t>10/5/16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3863" y="6495368"/>
            <a:ext cx="26597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2"/>
                </a:solidFill>
                <a:latin typeface="Helvetica Neue"/>
              </a:rPr>
              <a:t>Research Computing @</a:t>
            </a:r>
            <a:r>
              <a:rPr lang="en-US" sz="1200" baseline="0" dirty="0">
                <a:solidFill>
                  <a:schemeClr val="bg2"/>
                </a:solidFill>
                <a:latin typeface="Helvetica Neue"/>
              </a:rPr>
              <a:t> </a:t>
            </a:r>
            <a:r>
              <a:rPr lang="en-US" sz="1200" dirty="0">
                <a:solidFill>
                  <a:schemeClr val="bg2"/>
                </a:solidFill>
                <a:latin typeface="Helvetica Neue"/>
              </a:rPr>
              <a:t>CU Boulder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7708624" y="6495368"/>
            <a:ext cx="284189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fld id="{F81D5560-9D92-7847-90AE-DC1482349AB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rgbClr val="FF0000"/>
          </a:solidFill>
          <a:effectLst/>
          <a:latin typeface="Helvetica Neue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1"/>
          </a:solidFill>
          <a:latin typeface="Helvetica Neue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200" kern="1200">
          <a:solidFill>
            <a:schemeClr val="tx1"/>
          </a:solidFill>
          <a:latin typeface="Helvetica Neue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2000" kern="1200">
          <a:solidFill>
            <a:schemeClr val="tx1"/>
          </a:solidFill>
          <a:latin typeface="Helvetica Neue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800" kern="1200">
          <a:solidFill>
            <a:schemeClr val="tx1"/>
          </a:solidFill>
          <a:latin typeface="Helvetica Neue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Helvetica Neue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07/29/14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C4FAC-57D0-A544-B142-C1BC96C11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262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07/29/14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How to Use a Supercomputer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6DE44-F003-0846-A2B3-E299C9004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888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rc.colorado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mailto:rc-help@colorado.edu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4" Type="http://schemas.openxmlformats.org/officeDocument/2006/relationships/hyperlink" Target="http://goo.gl/forms/8VidcwOhR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www.rc.colorado.edu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52657"/>
            <a:ext cx="7543800" cy="2048104"/>
          </a:xfrm>
        </p:spPr>
        <p:txBody>
          <a:bodyPr/>
          <a:lstStyle/>
          <a:p>
            <a:r>
              <a:rPr lang="en-US" dirty="0"/>
              <a:t>Summit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275" y="3100761"/>
            <a:ext cx="8169322" cy="279659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 Next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-Generation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Supercomputer for CU-Boulder, CSU, and RMACC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Jonathon Anderson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</a:t>
            </a:r>
          </a:p>
          <a:p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jonathon.anderson@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colorado.edu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	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  <a:hlinkClick r:id="rId3"/>
            </a:endParaRP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www.rc.colorado.edu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889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451"/>
            <a:ext cx="8229600" cy="1109834"/>
          </a:xfrm>
        </p:spPr>
        <p:txBody>
          <a:bodyPr>
            <a:normAutofit/>
          </a:bodyPr>
          <a:lstStyle/>
          <a:p>
            <a:r>
              <a:rPr lang="en-US" dirty="0"/>
              <a:t>Summit: Node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8799"/>
            <a:ext cx="8229600" cy="48971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 smtClean="0"/>
              <a:t>20 </a:t>
            </a:r>
            <a:r>
              <a:rPr lang="en-US" sz="2800" dirty="0"/>
              <a:t>Xeon Phi (“Knights Landing”) nodes</a:t>
            </a:r>
          </a:p>
          <a:p>
            <a:pPr lvl="1"/>
            <a:r>
              <a:rPr lang="en-US" sz="2400" dirty="0"/>
              <a:t>Phi installed directly in CPU socket; not a separate </a:t>
            </a:r>
            <a:r>
              <a:rPr lang="en-US" sz="2400" dirty="0" smtClean="0"/>
              <a:t>accelerator card</a:t>
            </a:r>
            <a:endParaRPr lang="en-US" sz="2400" dirty="0"/>
          </a:p>
          <a:p>
            <a:pPr lvl="1"/>
            <a:r>
              <a:rPr lang="en-US" sz="2400" dirty="0" smtClean="0"/>
              <a:t>~64 </a:t>
            </a:r>
            <a:r>
              <a:rPr lang="en-US" sz="2400" dirty="0"/>
              <a:t>cores / </a:t>
            </a:r>
            <a:r>
              <a:rPr lang="en-US" sz="2400" dirty="0" smtClean="0"/>
              <a:t>~256 </a:t>
            </a:r>
            <a:r>
              <a:rPr lang="en-US" sz="2400" dirty="0"/>
              <a:t>threads   “many core”</a:t>
            </a:r>
          </a:p>
          <a:p>
            <a:pPr lvl="1"/>
            <a:r>
              <a:rPr lang="en-US" sz="2400" dirty="0"/>
              <a:t>installed in second phase, </a:t>
            </a:r>
            <a:r>
              <a:rPr lang="en-US" sz="2400" dirty="0" smtClean="0"/>
              <a:t>early 2017</a:t>
            </a:r>
          </a:p>
          <a:p>
            <a:pPr marL="411480" lvl="1" indent="0">
              <a:buNone/>
            </a:pPr>
            <a:endParaRPr lang="en-US" sz="2800" dirty="0"/>
          </a:p>
          <a:p>
            <a:r>
              <a:rPr lang="en-US" sz="2800" dirty="0" smtClean="0"/>
              <a:t>Expected performance (</a:t>
            </a:r>
            <a:r>
              <a:rPr lang="en-US" sz="2800" dirty="0" smtClean="0"/>
              <a:t>High-Perf. </a:t>
            </a:r>
            <a:r>
              <a:rPr lang="en-US" sz="2800" dirty="0" smtClean="0"/>
              <a:t>LINPACK)</a:t>
            </a:r>
          </a:p>
          <a:p>
            <a:pPr lvl="1"/>
            <a:r>
              <a:rPr lang="en-US" sz="2400" dirty="0" smtClean="0"/>
              <a:t>2.67 TFLOPS/node</a:t>
            </a:r>
          </a:p>
          <a:p>
            <a:pPr lvl="1"/>
            <a:r>
              <a:rPr lang="en-US" sz="2400" dirty="0" smtClean="0"/>
              <a:t>53.4 TFLOPS aggregate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96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Dell C6320 Compute Node</a:t>
            </a:r>
          </a:p>
        </p:txBody>
      </p:sp>
      <p:pic>
        <p:nvPicPr>
          <p:cNvPr id="4" name="Content Placeholder 3" descr="C6320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1289751"/>
            <a:ext cx="7996394" cy="4126196"/>
          </a:xfrm>
        </p:spPr>
      </p:pic>
      <p:sp>
        <p:nvSpPr>
          <p:cNvPr id="5" name="TextBox 4"/>
          <p:cNvSpPr txBox="1"/>
          <p:nvPr/>
        </p:nvSpPr>
        <p:spPr>
          <a:xfrm rot="-10740000" flipV="1">
            <a:off x="6016265" y="5744997"/>
            <a:ext cx="2788121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dirty="0"/>
              <a:t>Image: Dell.com</a:t>
            </a:r>
          </a:p>
        </p:txBody>
      </p:sp>
    </p:spTree>
    <p:extLst>
      <p:ext uri="{BB962C8B-B14F-4D97-AF65-F5344CB8AC3E}">
        <p14:creationId xmlns:p14="http://schemas.microsoft.com/office/powerpoint/2010/main" val="270688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09834"/>
          </a:xfrm>
        </p:spPr>
        <p:txBody>
          <a:bodyPr>
            <a:normAutofit/>
          </a:bodyPr>
          <a:lstStyle/>
          <a:p>
            <a:r>
              <a:rPr lang="en-US" dirty="0"/>
              <a:t>Omni-Path (OPA) Interconnect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9078"/>
            <a:ext cx="8229600" cy="51030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Cutting-edge network product from Intel</a:t>
            </a:r>
          </a:p>
          <a:p>
            <a:r>
              <a:rPr lang="en-US" dirty="0"/>
              <a:t>Same role as the InfiniBand fabric on </a:t>
            </a:r>
            <a:r>
              <a:rPr lang="en-US" dirty="0" smtClean="0"/>
              <a:t>Janus</a:t>
            </a:r>
            <a:endParaRPr lang="en-US" dirty="0"/>
          </a:p>
          <a:p>
            <a:pPr lvl="1"/>
            <a:r>
              <a:rPr lang="en-US" dirty="0"/>
              <a:t>Also carries NFS traffic from /home, /projects, /work ...</a:t>
            </a:r>
          </a:p>
          <a:p>
            <a:r>
              <a:rPr lang="en-US" dirty="0"/>
              <a:t>100 Gb/s bandwidth</a:t>
            </a:r>
          </a:p>
          <a:p>
            <a:r>
              <a:rPr lang="en-US" dirty="0"/>
              <a:t>Extremely low latency for MPI </a:t>
            </a:r>
            <a:r>
              <a:rPr lang="en-US" dirty="0" smtClean="0"/>
              <a:t>performance (1.5us)</a:t>
            </a:r>
            <a:endParaRPr lang="en-US" dirty="0"/>
          </a:p>
          <a:p>
            <a:r>
              <a:rPr lang="en-US" dirty="0" smtClean="0"/>
              <a:t>"</a:t>
            </a:r>
            <a:r>
              <a:rPr lang="en-US" dirty="0"/>
              <a:t>Islands" of 32 nodes fully non-blocking</a:t>
            </a:r>
          </a:p>
          <a:p>
            <a:r>
              <a:rPr lang="en-US" dirty="0"/>
              <a:t>2:1 blocking factor between islands</a:t>
            </a:r>
          </a:p>
          <a:p>
            <a:pPr marL="502920" indent="-342900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134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GPFS Scratch Storage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 Neue" charset="0"/>
              </a:rPr>
              <a:t>1 PB of high-performance scratch storage </a:t>
            </a:r>
          </a:p>
          <a:p>
            <a:r>
              <a:rPr lang="en-US" dirty="0">
                <a:latin typeface="Helvetica Neue" charset="0"/>
              </a:rPr>
              <a:t>GPFS for parallel access and improved small-file performance </a:t>
            </a:r>
          </a:p>
          <a:p>
            <a:r>
              <a:rPr lang="en-US" dirty="0" smtClean="0">
                <a:latin typeface="Helvetica Neue" charset="0"/>
              </a:rPr>
              <a:t>Directly-</a:t>
            </a:r>
            <a:r>
              <a:rPr lang="en-US" dirty="0">
                <a:latin typeface="Helvetica Neue" charset="0"/>
              </a:rPr>
              <a:t>attached to OPA </a:t>
            </a:r>
            <a:r>
              <a:rPr lang="en-US" dirty="0" smtClean="0">
                <a:latin typeface="Helvetica Neue" charset="0"/>
              </a:rPr>
              <a:t>fabric (in a later update) </a:t>
            </a:r>
            <a:endParaRPr lang="en-US" dirty="0">
              <a:latin typeface="Helvetica Neue" charset="0"/>
            </a:endParaRPr>
          </a:p>
          <a:p>
            <a:r>
              <a:rPr lang="en-US" dirty="0">
                <a:latin typeface="Helvetica Neue" charset="0"/>
              </a:rPr>
              <a:t>Expandable to about 2 PB; performance also scales up as more drives are added</a:t>
            </a:r>
          </a:p>
          <a:p>
            <a:r>
              <a:rPr lang="en-US" dirty="0" err="1">
                <a:latin typeface="Helvetica Neue" charset="0"/>
              </a:rPr>
              <a:t>DataDirect</a:t>
            </a:r>
            <a:r>
              <a:rPr lang="en-US" dirty="0">
                <a:latin typeface="Helvetica Neue" charset="0"/>
              </a:rPr>
              <a:t> Networks SFA14K "</a:t>
            </a:r>
            <a:r>
              <a:rPr lang="en-US" dirty="0" err="1">
                <a:latin typeface="Helvetica Neue" charset="0"/>
              </a:rPr>
              <a:t>GridScaler</a:t>
            </a:r>
            <a:r>
              <a:rPr lang="en-US" dirty="0">
                <a:latin typeface="Helvetica Neue" charset="0"/>
              </a:rPr>
              <a:t>" appliance with embedded </a:t>
            </a:r>
            <a:r>
              <a:rPr lang="en-US" dirty="0" smtClean="0">
                <a:latin typeface="Helvetica Neue" charset="0"/>
              </a:rPr>
              <a:t>and external file </a:t>
            </a:r>
            <a:r>
              <a:rPr lang="en-US" dirty="0">
                <a:latin typeface="Helvetica Neue" charset="0"/>
              </a:rPr>
              <a:t>servers</a:t>
            </a:r>
          </a:p>
          <a:p>
            <a:r>
              <a:rPr lang="en-US" dirty="0">
                <a:latin typeface="Helvetica Neue" charset="0"/>
              </a:rPr>
              <a:t>Expect &gt;20 GB/s parallel throughput and &gt;10K file creations per second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827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GPFS Scratch Storage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>
                <a:latin typeface="Helvetica Neue" charset="0"/>
              </a:rPr>
              <a:t>Available </a:t>
            </a:r>
            <a:r>
              <a:rPr lang="en-US" dirty="0">
                <a:latin typeface="Helvetica Neue" charset="0"/>
              </a:rPr>
              <a:t>on login nodes and data-transfer nodes, but not on non-Summit compute </a:t>
            </a:r>
            <a:r>
              <a:rPr lang="en-US" dirty="0" smtClean="0">
                <a:latin typeface="Helvetica Neue" charset="0"/>
              </a:rPr>
              <a:t>nodes</a:t>
            </a:r>
          </a:p>
          <a:p>
            <a:r>
              <a:rPr lang="en-US" dirty="0" smtClean="0">
                <a:latin typeface="Helvetica Neue" charset="0"/>
              </a:rPr>
              <a:t>Mounted as /scratch/summit</a:t>
            </a:r>
          </a:p>
          <a:p>
            <a:r>
              <a:rPr lang="en-US" dirty="0" smtClean="0">
                <a:latin typeface="Helvetica Neue" charset="0"/>
              </a:rPr>
              <a:t>We’ll provide a way to copy data from Janus </a:t>
            </a:r>
            <a:r>
              <a:rPr lang="en-US" dirty="0" smtClean="0">
                <a:latin typeface="Helvetica Neue" charset="0"/>
              </a:rPr>
              <a:t>Scratch</a:t>
            </a:r>
            <a:endParaRPr lang="en-US" dirty="0" smtClean="0">
              <a:latin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3459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Summit </a:t>
            </a:r>
            <a:r>
              <a:rPr lang="en-US" dirty="0" err="1"/>
              <a:t>vs</a:t>
            </a:r>
            <a:r>
              <a:rPr lang="en-US" dirty="0"/>
              <a:t> Janus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  <p:graphicFrame>
        <p:nvGraphicFramePr>
          <p:cNvPr id="4" name="Table 3"/>
          <p:cNvGraphicFramePr/>
          <p:nvPr>
            <p:extLst>
              <p:ext uri="{D42A27DB-BD31-4B8C-83A1-F6EECF244321}">
                <p14:modId xmlns:p14="http://schemas.microsoft.com/office/powerpoint/2010/main" val="3226042401"/>
              </p:ext>
            </p:extLst>
          </p:nvPr>
        </p:nvGraphicFramePr>
        <p:xfrm>
          <a:off x="416943" y="1308339"/>
          <a:ext cx="8187102" cy="4998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9034">
                  <a:extLst>
                    <a:ext uri="{9D8B030D-6E8A-4147-A177-3AD203B41FA5}">
                      <a16:colId xmlns:a16="http://schemas.microsoft.com/office/drawing/2014/main" xmlns="" val="527401924"/>
                    </a:ext>
                  </a:extLst>
                </a:gridCol>
                <a:gridCol w="2729034">
                  <a:extLst>
                    <a:ext uri="{9D8B030D-6E8A-4147-A177-3AD203B41FA5}">
                      <a16:colId xmlns:a16="http://schemas.microsoft.com/office/drawing/2014/main" xmlns="" val="2585058716"/>
                    </a:ext>
                  </a:extLst>
                </a:gridCol>
                <a:gridCol w="2729034">
                  <a:extLst>
                    <a:ext uri="{9D8B030D-6E8A-4147-A177-3AD203B41FA5}">
                      <a16:colId xmlns:a16="http://schemas.microsoft.com/office/drawing/2014/main" xmlns="" val="1870755448"/>
                    </a:ext>
                  </a:extLst>
                </a:gridCol>
              </a:tblGrid>
              <a:tr h="782089">
                <a:tc>
                  <a:txBody>
                    <a:bodyPr/>
                    <a:lstStyle/>
                    <a:p>
                      <a:r>
                        <a:rPr lang="en-US" sz="24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Janus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Summit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23892825"/>
                  </a:ext>
                </a:extLst>
              </a:tr>
              <a:tr h="823801">
                <a:tc>
                  <a:txBody>
                    <a:bodyPr/>
                    <a:lstStyle/>
                    <a:p>
                      <a:r>
                        <a:rPr lang="en-US" dirty="0"/>
                        <a:t>CPU cores/node</a:t>
                      </a:r>
                    </a:p>
                    <a:p>
                      <a:r>
                        <a:rPr lang="en-US" dirty="0"/>
                        <a:t>Clock 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  <a:p>
                      <a:r>
                        <a:rPr lang="en-US" dirty="0"/>
                        <a:t>2.8 - 3.2 GHz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  <a:p>
                      <a:r>
                        <a:rPr lang="en-US" dirty="0"/>
                        <a:t>2.5 - 3.3 GHz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396147"/>
                  </a:ext>
                </a:extLst>
              </a:tr>
              <a:tr h="782089">
                <a:tc>
                  <a:txBody>
                    <a:bodyPr/>
                    <a:lstStyle/>
                    <a:p>
                      <a:r>
                        <a:rPr lang="en-US" dirty="0"/>
                        <a:t>RAM/core</a:t>
                      </a:r>
                    </a:p>
                    <a:p>
                      <a:r>
                        <a:rPr lang="en-US" dirty="0"/>
                        <a:t>Memory bandwidth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GB</a:t>
                      </a:r>
                    </a:p>
                    <a:p>
                      <a:r>
                        <a:rPr lang="en-US" dirty="0"/>
                        <a:t>32 GB/s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GB</a:t>
                      </a:r>
                    </a:p>
                    <a:p>
                      <a:r>
                        <a:rPr lang="en-US" dirty="0"/>
                        <a:t>68 GB/s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65054360"/>
                  </a:ext>
                </a:extLst>
              </a:tr>
              <a:tr h="89679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2F2B20"/>
                          </a:solidFill>
                          <a:latin typeface="Calibri" charset="0"/>
                        </a:rPr>
                        <a:t>Interconnect type </a:t>
                      </a:r>
                    </a:p>
                    <a:p>
                      <a:r>
                        <a:rPr lang="en-US" dirty="0">
                          <a:solidFill>
                            <a:srgbClr val="2F2B20"/>
                          </a:solidFill>
                          <a:latin typeface="Calibri" charset="0"/>
                        </a:rPr>
                        <a:t>Bandwidth </a:t>
                      </a:r>
                    </a:p>
                    <a:p>
                      <a:r>
                        <a:rPr lang="en-US" dirty="0">
                          <a:solidFill>
                            <a:srgbClr val="2F2B20"/>
                          </a:solidFill>
                          <a:latin typeface="Calibri" charset="0"/>
                        </a:rPr>
                        <a:t>Latency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2F2B20"/>
                          </a:solidFill>
                          <a:latin typeface="Calibri" charset="0"/>
                        </a:rPr>
                        <a:t>QDR InfiniBand</a:t>
                      </a:r>
                    </a:p>
                    <a:p>
                      <a:r>
                        <a:rPr lang="en-US" dirty="0">
                          <a:solidFill>
                            <a:srgbClr val="2F2B20"/>
                          </a:solidFill>
                          <a:latin typeface="Calibri" charset="0"/>
                        </a:rPr>
                        <a:t>40 Gb/s</a:t>
                      </a:r>
                    </a:p>
                    <a:p>
                      <a:r>
                        <a:rPr lang="en-US" dirty="0">
                          <a:solidFill>
                            <a:srgbClr val="2F2B20"/>
                          </a:solidFill>
                          <a:latin typeface="Calibri" charset="0"/>
                        </a:rPr>
                        <a:t>1.2 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2F2B20"/>
                          </a:solidFill>
                          <a:latin typeface="Calibri" charset="0"/>
                        </a:rPr>
                        <a:t>Omni-Path</a:t>
                      </a:r>
                    </a:p>
                    <a:p>
                      <a:r>
                        <a:rPr lang="en-US" dirty="0">
                          <a:solidFill>
                            <a:srgbClr val="2F2B20"/>
                          </a:solidFill>
                          <a:latin typeface="Calibri" charset="0"/>
                        </a:rPr>
                        <a:t>100 Gb/s</a:t>
                      </a:r>
                    </a:p>
                    <a:p>
                      <a:r>
                        <a:rPr lang="en-US" dirty="0">
                          <a:solidFill>
                            <a:srgbClr val="2F2B20"/>
                          </a:solidFill>
                          <a:latin typeface="Calibri" charset="0"/>
                        </a:rPr>
                        <a:t>0.4 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7866857"/>
                  </a:ext>
                </a:extLst>
              </a:tr>
              <a:tr h="896795">
                <a:tc>
                  <a:txBody>
                    <a:bodyPr/>
                    <a:lstStyle/>
                    <a:p>
                      <a:r>
                        <a:rPr lang="en-US" dirty="0"/>
                        <a:t>Filesystem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Lustre</a:t>
                      </a:r>
                      <a:r>
                        <a:rPr lang="en-US" dirty="0"/>
                        <a:t> – optimized for large parallel transfers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GPFS – good at parallel transfers; also good at small file operations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76703463"/>
                  </a:ext>
                </a:extLst>
              </a:tr>
              <a:tr h="782089">
                <a:tc>
                  <a:txBody>
                    <a:bodyPr/>
                    <a:lstStyle/>
                    <a:p>
                      <a:r>
                        <a:rPr lang="en-US" dirty="0"/>
                        <a:t>Vectorization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SSE4 (4 operations/cycle)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AVX2 </a:t>
                      </a:r>
                      <a:r>
                        <a:rPr lang="en-US" dirty="0" smtClean="0"/>
                        <a:t>(8 </a:t>
                      </a:r>
                      <a:r>
                        <a:rPr lang="en-US" dirty="0"/>
                        <a:t>operations/cycle</a:t>
                      </a:r>
                      <a:r>
                        <a:rPr lang="en-US" dirty="0" smtClean="0"/>
                        <a:t>)</a:t>
                      </a:r>
                    </a:p>
                    <a:p>
                      <a:r>
                        <a:rPr lang="en-US" dirty="0" smtClean="0"/>
                        <a:t>AVX-512 (16</a:t>
                      </a:r>
                      <a:r>
                        <a:rPr lang="en-US" baseline="0" dirty="0" smtClean="0"/>
                        <a:t> ops/cycle)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352482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849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Optimize for Summit	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Summit has fewer nodes than Janus, thus we can allocate fewer core-hours (SU)</a:t>
            </a:r>
          </a:p>
          <a:p>
            <a:r>
              <a:rPr lang="en-US" dirty="0" smtClean="0"/>
              <a:t>Summit is shared between CU, CSU, and RMACC, thus we can only allocate a fraction of core-hours to each</a:t>
            </a:r>
          </a:p>
          <a:p>
            <a:endParaRPr lang="en-US" dirty="0" smtClean="0"/>
          </a:p>
          <a:p>
            <a:r>
              <a:rPr lang="en-US" dirty="0" smtClean="0"/>
              <a:t>If you take advantage of Summit’s performance features, your allocation will go much farther, so</a:t>
            </a:r>
          </a:p>
          <a:p>
            <a:pPr lvl="1"/>
            <a:r>
              <a:rPr lang="en-US" dirty="0" smtClean="0"/>
              <a:t>You will get more results</a:t>
            </a:r>
          </a:p>
          <a:p>
            <a:pPr lvl="1"/>
            <a:r>
              <a:rPr lang="en-US" dirty="0" smtClean="0"/>
              <a:t>You will publish more papers</a:t>
            </a:r>
          </a:p>
          <a:p>
            <a:pPr lvl="1"/>
            <a:r>
              <a:rPr lang="en-US" dirty="0" smtClean="0"/>
              <a:t>You will take fewer years to graduate</a:t>
            </a:r>
          </a:p>
          <a:p>
            <a:pPr lvl="1"/>
            <a:r>
              <a:rPr lang="en-US" dirty="0" smtClean="0"/>
              <a:t>You will get { postdoc | awesome faculty position | tenure | Nobel prize }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25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most out of Summit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69180" cy="48990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Any application that you have built for </a:t>
            </a:r>
            <a:r>
              <a:rPr lang="en-US" dirty="0" smtClean="0"/>
              <a:t>Janus will </a:t>
            </a:r>
            <a:r>
              <a:rPr lang="en-US" dirty="0"/>
              <a:t>need to be recompiled</a:t>
            </a:r>
          </a:p>
          <a:p>
            <a:r>
              <a:rPr lang="en-US" dirty="0"/>
              <a:t>Applications ideally should take advantage of multi-core / many-core </a:t>
            </a:r>
            <a:r>
              <a:rPr lang="en-US" dirty="0" smtClean="0"/>
              <a:t>architectures (</a:t>
            </a:r>
            <a:r>
              <a:rPr lang="en-US" dirty="0" err="1" smtClean="0"/>
              <a:t>ie</a:t>
            </a:r>
            <a:r>
              <a:rPr lang="en-US" dirty="0" smtClean="0"/>
              <a:t>, parallelize)</a:t>
            </a:r>
            <a:endParaRPr lang="en-US" dirty="0"/>
          </a:p>
          <a:p>
            <a:r>
              <a:rPr lang="en-US" dirty="0"/>
              <a:t>Performance improvements in latest processors are mainly through more cores and SIMD* rather than faster clock speed</a:t>
            </a:r>
          </a:p>
          <a:p>
            <a:r>
              <a:rPr lang="en-US" dirty="0"/>
              <a:t>Applications should be parallelized and “</a:t>
            </a:r>
            <a:r>
              <a:rPr lang="en-US" dirty="0" err="1"/>
              <a:t>vectorized</a:t>
            </a:r>
            <a:r>
              <a:rPr lang="en-US" dirty="0"/>
              <a:t>” … otherwise Summit may </a:t>
            </a:r>
            <a:r>
              <a:rPr lang="en-US" i="1" dirty="0"/>
              <a:t>seem </a:t>
            </a:r>
            <a:r>
              <a:rPr lang="en-US" dirty="0"/>
              <a:t>slower </a:t>
            </a:r>
            <a:r>
              <a:rPr lang="en-US" dirty="0" smtClean="0"/>
              <a:t>than older systems</a:t>
            </a:r>
          </a:p>
          <a:p>
            <a:pPr marL="114300" indent="0">
              <a:buNone/>
            </a:pPr>
            <a:endParaRPr lang="en-US" dirty="0"/>
          </a:p>
          <a:p>
            <a:pPr marL="3657600" lvl="8" indent="0">
              <a:buNone/>
            </a:pPr>
            <a:r>
              <a:rPr lang="en-US" dirty="0"/>
              <a:t>*single instruction on multiple data</a:t>
            </a:r>
          </a:p>
        </p:txBody>
      </p:sp>
    </p:spTree>
    <p:extLst>
      <p:ext uri="{BB962C8B-B14F-4D97-AF65-F5344CB8AC3E}">
        <p14:creationId xmlns:p14="http://schemas.microsoft.com/office/powerpoint/2010/main" val="621573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Vectorization</a:t>
            </a:r>
            <a:r>
              <a:rPr lang="en-US" dirty="0"/>
              <a:t>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178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 err="1"/>
              <a:t>Vectorizing</a:t>
            </a:r>
            <a:r>
              <a:rPr lang="en-US" dirty="0"/>
              <a:t> a computation lets it take advantage of SIMD instruction sets</a:t>
            </a:r>
          </a:p>
          <a:p>
            <a:r>
              <a:rPr lang="en-US" dirty="0"/>
              <a:t>That is, during one CPU cycle a single CPU core can do </a:t>
            </a:r>
            <a:r>
              <a:rPr lang="en-US" dirty="0" smtClean="0"/>
              <a:t>the same </a:t>
            </a:r>
            <a:r>
              <a:rPr lang="en-US" dirty="0"/>
              <a:t>operation on several data objects </a:t>
            </a:r>
            <a:r>
              <a:rPr lang="en-US" dirty="0" smtClean="0"/>
              <a:t>(8 or 16 </a:t>
            </a:r>
            <a:r>
              <a:rPr lang="en-US" dirty="0"/>
              <a:t>at once in the case of Summit)</a:t>
            </a:r>
          </a:p>
          <a:p>
            <a:r>
              <a:rPr lang="en-US" dirty="0"/>
              <a:t>The compiler can auto-</a:t>
            </a:r>
            <a:r>
              <a:rPr lang="en-US" dirty="0" err="1"/>
              <a:t>vectorize</a:t>
            </a:r>
            <a:r>
              <a:rPr lang="en-US" dirty="0"/>
              <a:t> some loops; the programmer needs to write code that the compiler can easily </a:t>
            </a:r>
            <a:r>
              <a:rPr lang="en-US" dirty="0" err="1"/>
              <a:t>vectorize</a:t>
            </a:r>
            <a:endParaRPr lang="en-US" dirty="0"/>
          </a:p>
          <a:p>
            <a:r>
              <a:rPr lang="en-US" dirty="0" smtClean="0"/>
              <a:t>Some math </a:t>
            </a:r>
            <a:r>
              <a:rPr lang="en-US" dirty="0"/>
              <a:t>libraries, such as Intel MKL, are fully optimized for vectorization</a:t>
            </a:r>
          </a:p>
          <a:p>
            <a:r>
              <a:rPr lang="en-US" dirty="0"/>
              <a:t>Many applications have vectorization built in</a:t>
            </a:r>
          </a:p>
          <a:p>
            <a:pPr lvl="1"/>
            <a:r>
              <a:rPr lang="en-US" dirty="0" err="1"/>
              <a:t>Matlab</a:t>
            </a:r>
            <a:endParaRPr lang="en-US" dirty="0"/>
          </a:p>
          <a:p>
            <a:pPr lvl="1"/>
            <a:r>
              <a:rPr lang="en-US" dirty="0"/>
              <a:t>Python provided by RC</a:t>
            </a:r>
          </a:p>
        </p:txBody>
      </p:sp>
    </p:spTree>
    <p:extLst>
      <p:ext uri="{BB962C8B-B14F-4D97-AF65-F5344CB8AC3E}">
        <p14:creationId xmlns:p14="http://schemas.microsoft.com/office/powerpoint/2010/main" val="1629061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</a:t>
            </a:r>
            <a:r>
              <a:rPr lang="en-US" dirty="0" err="1" smtClean="0"/>
              <a:t>Vectorization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199" y="1041215"/>
            <a:ext cx="8191533" cy="5247475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 smtClean="0"/>
              <a:t>Data register:			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r>
              <a:rPr lang="en-US" dirty="0" smtClean="0"/>
              <a:t>Consider this loop:</a:t>
            </a:r>
          </a:p>
          <a:p>
            <a:pPr marL="411480" lvl="1" indent="0">
              <a:buNone/>
            </a:pPr>
            <a:r>
              <a:rPr lang="en-US" dirty="0" smtClean="0">
                <a:latin typeface="Courier"/>
                <a:cs typeface="Courier"/>
              </a:rPr>
              <a:t>for (</a:t>
            </a:r>
            <a:r>
              <a:rPr lang="en-US" dirty="0" err="1" smtClean="0">
                <a:latin typeface="Courier"/>
                <a:cs typeface="Courier"/>
              </a:rPr>
              <a:t>i</a:t>
            </a:r>
            <a:r>
              <a:rPr lang="en-US" dirty="0" smtClean="0">
                <a:latin typeface="Courier"/>
                <a:cs typeface="Courier"/>
              </a:rPr>
              <a:t>=1 ; </a:t>
            </a:r>
            <a:r>
              <a:rPr lang="en-US" dirty="0" err="1" smtClean="0">
                <a:latin typeface="Courier"/>
                <a:cs typeface="Courier"/>
              </a:rPr>
              <a:t>i</a:t>
            </a:r>
            <a:r>
              <a:rPr lang="en-US" dirty="0" smtClean="0">
                <a:latin typeface="Courier"/>
                <a:cs typeface="Courier"/>
              </a:rPr>
              <a:t>&lt;=N ; </a:t>
            </a:r>
            <a:r>
              <a:rPr lang="en-US" dirty="0" err="1" smtClean="0">
                <a:latin typeface="Courier"/>
                <a:cs typeface="Courier"/>
              </a:rPr>
              <a:t>i</a:t>
            </a:r>
            <a:r>
              <a:rPr lang="en-US" dirty="0" smtClean="0">
                <a:latin typeface="Courier"/>
                <a:cs typeface="Courier"/>
              </a:rPr>
              <a:t>++)</a:t>
            </a:r>
          </a:p>
          <a:p>
            <a:pPr marL="411480" lvl="1" indent="0">
              <a:buNone/>
            </a:pP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b[</a:t>
            </a:r>
            <a:r>
              <a:rPr lang="en-US" dirty="0" err="1" smtClean="0">
                <a:latin typeface="Courier"/>
                <a:cs typeface="Courier"/>
              </a:rPr>
              <a:t>i</a:t>
            </a:r>
            <a:r>
              <a:rPr lang="en-US" dirty="0" smtClean="0">
                <a:latin typeface="Courier"/>
                <a:cs typeface="Courier"/>
              </a:rPr>
              <a:t>] = 3 + a[</a:t>
            </a:r>
            <a:r>
              <a:rPr lang="en-US" dirty="0" err="1" smtClean="0">
                <a:latin typeface="Courier"/>
                <a:cs typeface="Courier"/>
              </a:rPr>
              <a:t>i</a:t>
            </a:r>
            <a:r>
              <a:rPr lang="en-US" dirty="0" smtClean="0">
                <a:latin typeface="Courier"/>
                <a:cs typeface="Courier"/>
              </a:rPr>
              <a:t>];         </a:t>
            </a:r>
            <a:r>
              <a:rPr lang="en-US" sz="1200" dirty="0" smtClean="0"/>
              <a:t>(</a:t>
            </a:r>
            <a:r>
              <a:rPr lang="en-US" sz="1200" dirty="0"/>
              <a:t>inspired by Intel </a:t>
            </a:r>
            <a:r>
              <a:rPr lang="en-US" sz="1200" dirty="0" err="1"/>
              <a:t>Autovectorization</a:t>
            </a:r>
            <a:r>
              <a:rPr lang="en-US" sz="1200" dirty="0"/>
              <a:t> Guide)</a:t>
            </a:r>
          </a:p>
          <a:p>
            <a:pPr marL="411480" lvl="1" indent="0">
              <a:buNone/>
            </a:pPr>
            <a:endParaRPr lang="en-US" dirty="0" smtClean="0"/>
          </a:p>
          <a:p>
            <a:pPr marL="114300" indent="0">
              <a:buNone/>
            </a:pPr>
            <a:r>
              <a:rPr lang="en-US" dirty="0" smtClean="0"/>
              <a:t>Without </a:t>
            </a:r>
            <a:r>
              <a:rPr lang="en-US" dirty="0" err="1" smtClean="0"/>
              <a:t>vectorization</a:t>
            </a:r>
            <a:r>
              <a:rPr lang="en-US" dirty="0" smtClean="0"/>
              <a:t>: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r>
              <a:rPr lang="en-US" dirty="0" smtClean="0"/>
              <a:t>With </a:t>
            </a:r>
            <a:r>
              <a:rPr lang="en-US" dirty="0" err="1" smtClean="0"/>
              <a:t>vectorization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57199" y="1646664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data 1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257063" y="1646663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data 2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062103" y="1646663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data 3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869523" y="1646663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data 4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57199" y="4584207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3 + a[1]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062103" y="4584207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not used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869523" y="4584207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not used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257063" y="4584207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not used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57200" y="5887251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3 + a[1]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257063" y="5887251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3 + a[2]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062103" y="5887251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3 + a[3]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5869523" y="5887251"/>
            <a:ext cx="1716539" cy="401439"/>
          </a:xfrm>
          <a:prstGeom prst="rect">
            <a:avLst/>
          </a:prstGeom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3 + a[4]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014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Overview of project and general architecture</a:t>
            </a:r>
          </a:p>
          <a:p>
            <a:r>
              <a:rPr lang="en-US" dirty="0"/>
              <a:t>More details about types of compute nodes</a:t>
            </a:r>
          </a:p>
          <a:p>
            <a:r>
              <a:rPr lang="en-US" dirty="0"/>
              <a:t>Other hardware: Omni-Path interconnect and GPFS scratch </a:t>
            </a:r>
            <a:r>
              <a:rPr lang="en-US" dirty="0" smtClean="0"/>
              <a:t>file system</a:t>
            </a:r>
            <a:endParaRPr lang="en-US" dirty="0" smtClean="0"/>
          </a:p>
          <a:p>
            <a:r>
              <a:rPr lang="en-US" dirty="0" smtClean="0"/>
              <a:t>Getting </a:t>
            </a:r>
            <a:r>
              <a:rPr lang="en-US" dirty="0"/>
              <a:t>the most out of Summit</a:t>
            </a:r>
          </a:p>
          <a:p>
            <a:r>
              <a:rPr lang="en-US" dirty="0" smtClean="0"/>
              <a:t>Installation </a:t>
            </a:r>
            <a:r>
              <a:rPr lang="en-US" dirty="0"/>
              <a:t>and availability schedule</a:t>
            </a:r>
          </a:p>
          <a:p>
            <a:r>
              <a:rPr lang="en-US" dirty="0" smtClean="0"/>
              <a:t>Own </a:t>
            </a:r>
            <a:r>
              <a:rPr lang="en-US" dirty="0"/>
              <a:t>a part of Summit</a:t>
            </a:r>
          </a:p>
          <a:p>
            <a:r>
              <a:rPr lang="en-US" dirty="0"/>
              <a:t>Questions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102009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Enabling </a:t>
            </a:r>
            <a:r>
              <a:rPr lang="en-US" dirty="0" err="1" smtClean="0"/>
              <a:t>Vectorization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Set appropriate compiler flag </a:t>
            </a:r>
          </a:p>
          <a:p>
            <a:pPr lvl="1"/>
            <a:r>
              <a:rPr lang="en-US" dirty="0" smtClean="0">
                <a:latin typeface="Courier"/>
                <a:cs typeface="Courier"/>
              </a:rPr>
              <a:t>-march=core-avx2</a:t>
            </a:r>
          </a:p>
          <a:p>
            <a:pPr lvl="1"/>
            <a:r>
              <a:rPr lang="en-US" dirty="0" smtClean="0">
                <a:latin typeface="Courier"/>
                <a:cs typeface="Courier"/>
              </a:rPr>
              <a:t>-</a:t>
            </a:r>
            <a:r>
              <a:rPr lang="en-US" dirty="0" err="1" smtClean="0">
                <a:latin typeface="Courier"/>
                <a:cs typeface="Courier"/>
              </a:rPr>
              <a:t>vec</a:t>
            </a:r>
            <a:r>
              <a:rPr lang="en-US" dirty="0" smtClean="0">
                <a:latin typeface="Courier"/>
                <a:cs typeface="Courier"/>
              </a:rPr>
              <a:t>-report</a:t>
            </a:r>
            <a:r>
              <a:rPr lang="en-US" dirty="0" smtClean="0"/>
              <a:t> or </a:t>
            </a:r>
            <a:r>
              <a:rPr lang="en-US" dirty="0">
                <a:latin typeface="Courier"/>
                <a:cs typeface="Courier"/>
              </a:rPr>
              <a:t>-</a:t>
            </a:r>
            <a:r>
              <a:rPr lang="en-US" dirty="0" err="1" smtClean="0">
                <a:latin typeface="Courier"/>
                <a:cs typeface="Courier"/>
              </a:rPr>
              <a:t>qopt</a:t>
            </a:r>
            <a:r>
              <a:rPr lang="en-US" dirty="0" smtClean="0">
                <a:latin typeface="Courier"/>
                <a:cs typeface="Courier"/>
              </a:rPr>
              <a:t>-report</a:t>
            </a:r>
          </a:p>
          <a:p>
            <a:r>
              <a:rPr lang="en-US" dirty="0" smtClean="0"/>
              <a:t>Loop requirements:</a:t>
            </a:r>
          </a:p>
          <a:p>
            <a:pPr lvl="1"/>
            <a:r>
              <a:rPr lang="en-US" dirty="0" smtClean="0"/>
              <a:t>Exit from loop must not be data-dependent, i.e. loop trip count must be known at runtime</a:t>
            </a:r>
          </a:p>
          <a:p>
            <a:pPr lvl="1"/>
            <a:r>
              <a:rPr lang="en-US" dirty="0" smtClean="0"/>
              <a:t>No branching within the loop (</a:t>
            </a:r>
            <a:r>
              <a:rPr lang="en-US" dirty="0" smtClean="0">
                <a:latin typeface="Courier"/>
                <a:cs typeface="Courier"/>
              </a:rPr>
              <a:t>if</a:t>
            </a:r>
            <a:r>
              <a:rPr lang="en-US" dirty="0" smtClean="0"/>
              <a:t>-statements allowed in some cases)</a:t>
            </a:r>
          </a:p>
          <a:p>
            <a:pPr lvl="1"/>
            <a:r>
              <a:rPr lang="en-US" dirty="0" smtClean="0"/>
              <a:t>No function calls within the loop (except intrinsic math functions that are </a:t>
            </a:r>
            <a:r>
              <a:rPr lang="en-US" dirty="0" err="1" smtClean="0"/>
              <a:t>vectorized</a:t>
            </a:r>
            <a:r>
              <a:rPr lang="en-US" dirty="0" smtClean="0"/>
              <a:t>)</a:t>
            </a:r>
          </a:p>
          <a:p>
            <a:r>
              <a:rPr lang="en-US" dirty="0" smtClean="0"/>
              <a:t>Align data on register boundaries</a:t>
            </a:r>
          </a:p>
          <a:p>
            <a:r>
              <a:rPr lang="en-US" dirty="0" smtClean="0"/>
              <a:t>Be careful with C pointers (try </a:t>
            </a:r>
            <a:r>
              <a:rPr lang="en-US" dirty="0">
                <a:latin typeface="Courier"/>
                <a:cs typeface="Courier"/>
              </a:rPr>
              <a:t>-</a:t>
            </a:r>
            <a:r>
              <a:rPr lang="en-US" dirty="0" smtClean="0">
                <a:latin typeface="Courier"/>
                <a:cs typeface="Courier"/>
              </a:rPr>
              <a:t>restrict </a:t>
            </a:r>
            <a:r>
              <a:rPr lang="en-US" dirty="0" smtClean="0"/>
              <a:t>flag)</a:t>
            </a:r>
          </a:p>
          <a:p>
            <a:r>
              <a:rPr lang="en-US" dirty="0" smtClean="0"/>
              <a:t>Give the compiler hints whenever possible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58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I/O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 Neue" charset="0"/>
              </a:rPr>
              <a:t>Total Job Time = Computational Time</a:t>
            </a:r>
          </a:p>
          <a:p>
            <a:pPr marL="411480" lvl="1" indent="0">
              <a:buNone/>
            </a:pPr>
            <a:r>
              <a:rPr lang="en-US" sz="2400" dirty="0">
                <a:latin typeface="Helvetica Neue" charset="0"/>
              </a:rPr>
              <a:t>+ Communication Time + I/O time</a:t>
            </a:r>
          </a:p>
          <a:p>
            <a:r>
              <a:rPr lang="en-US" dirty="0">
                <a:latin typeface="Helvetica Neue" charset="0"/>
              </a:rPr>
              <a:t>Thus, optimizing and parallelizing I/O can be important</a:t>
            </a:r>
          </a:p>
          <a:p>
            <a:r>
              <a:rPr lang="en-US" dirty="0">
                <a:latin typeface="Helvetica Neue" charset="0"/>
              </a:rPr>
              <a:t>Parallel access requires special programming constructs or libraries, such as MPI-</a:t>
            </a:r>
            <a:r>
              <a:rPr lang="en-US" dirty="0" smtClean="0">
                <a:latin typeface="Helvetica Neue" charset="0"/>
              </a:rPr>
              <a:t>IO</a:t>
            </a:r>
          </a:p>
          <a:p>
            <a:pPr lvl="1"/>
            <a:r>
              <a:rPr lang="en-US" dirty="0" smtClean="0">
                <a:latin typeface="Helvetica Neue" charset="0"/>
              </a:rPr>
              <a:t>MPI-IO consists of MPI functions for data reading and writing</a:t>
            </a:r>
          </a:p>
          <a:p>
            <a:pPr lvl="1"/>
            <a:r>
              <a:rPr lang="en-US" dirty="0" smtClean="0">
                <a:latin typeface="Helvetica Neue" charset="0"/>
              </a:rPr>
              <a:t>Each MPI process can read or write a portion of a shared file</a:t>
            </a:r>
            <a:endParaRPr lang="en-US" dirty="0">
              <a:latin typeface="Helvetica Neue" charset="0"/>
            </a:endParaRPr>
          </a:p>
          <a:p>
            <a:r>
              <a:rPr lang="en-US" dirty="0">
                <a:latin typeface="Helvetica Neue" charset="0"/>
              </a:rPr>
              <a:t>Structured data formats such as HDF5 can help a lot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281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I/O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Put no more than 10K files in a single directory</a:t>
            </a:r>
          </a:p>
          <a:p>
            <a:pPr lvl="1"/>
            <a:r>
              <a:rPr lang="en-US" dirty="0" smtClean="0"/>
              <a:t>Use a structure of subdirectories for holding &gt;10K files</a:t>
            </a:r>
          </a:p>
          <a:p>
            <a:r>
              <a:rPr lang="en-US" dirty="0" smtClean="0"/>
              <a:t>Avoid metadata intensive operations like  </a:t>
            </a:r>
            <a:r>
              <a:rPr lang="en-US" dirty="0" err="1" smtClean="0">
                <a:latin typeface="Courier"/>
                <a:cs typeface="Courier"/>
              </a:rPr>
              <a:t>ls</a:t>
            </a:r>
            <a:r>
              <a:rPr lang="en-US" dirty="0" smtClean="0">
                <a:latin typeface="Courier"/>
                <a:cs typeface="Courier"/>
              </a:rPr>
              <a:t> -l</a:t>
            </a:r>
          </a:p>
          <a:p>
            <a:r>
              <a:rPr lang="en-US" dirty="0" smtClean="0"/>
              <a:t>When programming:</a:t>
            </a:r>
          </a:p>
          <a:p>
            <a:pPr lvl="1"/>
            <a:r>
              <a:rPr lang="en-US" dirty="0" smtClean="0"/>
              <a:t>If a file only needs to be read, open it read-only</a:t>
            </a:r>
          </a:p>
          <a:p>
            <a:pPr lvl="1"/>
            <a:r>
              <a:rPr lang="en-US" dirty="0" smtClean="0"/>
              <a:t>Do not open and close files too frequently</a:t>
            </a:r>
          </a:p>
          <a:p>
            <a:pPr lvl="1"/>
            <a:r>
              <a:rPr lang="en-US" dirty="0" smtClean="0"/>
              <a:t>Assign a subset of cores for handing I/O</a:t>
            </a:r>
          </a:p>
          <a:p>
            <a:pPr lvl="1"/>
            <a:r>
              <a:rPr lang="en-US" dirty="0" smtClean="0"/>
              <a:t>Give MPI-IO “hints” about how your I/O operations should be tuned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35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New Features w/Summit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OS is </a:t>
            </a:r>
            <a:r>
              <a:rPr lang="en-US" dirty="0" err="1" smtClean="0"/>
              <a:t>RedHat</a:t>
            </a:r>
            <a:r>
              <a:rPr lang="en-US" dirty="0" smtClean="0"/>
              <a:t> Enterprise Linux 7 (</a:t>
            </a:r>
            <a:r>
              <a:rPr lang="en-US" dirty="0" err="1" smtClean="0"/>
              <a:t>vs</a:t>
            </a:r>
            <a:r>
              <a:rPr lang="en-US" dirty="0" smtClean="0"/>
              <a:t> RHEL6 on Janus)</a:t>
            </a:r>
          </a:p>
          <a:p>
            <a:r>
              <a:rPr lang="en-US" dirty="0" smtClean="0"/>
              <a:t>RC login nodes will also be updated to RHEL7</a:t>
            </a:r>
          </a:p>
          <a:p>
            <a:r>
              <a:rPr lang="en-US" dirty="0" err="1" smtClean="0"/>
              <a:t>Slurm</a:t>
            </a:r>
            <a:r>
              <a:rPr lang="en-US" dirty="0" smtClean="0"/>
              <a:t> job scheduler will have some new features</a:t>
            </a:r>
          </a:p>
          <a:p>
            <a:pPr lvl="1"/>
            <a:r>
              <a:rPr lang="en-US" dirty="0" smtClean="0"/>
              <a:t>Different </a:t>
            </a:r>
            <a:r>
              <a:rPr lang="en-US" dirty="0" err="1" smtClean="0"/>
              <a:t>QoS</a:t>
            </a:r>
            <a:r>
              <a:rPr lang="en-US" dirty="0" smtClean="0"/>
              <a:t> and partition names</a:t>
            </a:r>
          </a:p>
          <a:p>
            <a:pPr lvl="1"/>
            <a:r>
              <a:rPr lang="en-US" dirty="0" smtClean="0"/>
              <a:t>Job requests must provide more detail</a:t>
            </a:r>
          </a:p>
          <a:p>
            <a:pPr lvl="1"/>
            <a:r>
              <a:rPr lang="en-US" dirty="0" smtClean="0"/>
              <a:t>Allowing shared nodes, for single-core jobs</a:t>
            </a:r>
          </a:p>
          <a:p>
            <a:r>
              <a:rPr lang="en-US" dirty="0" smtClean="0"/>
              <a:t>Allocations will be provided as shares rather than “credit limits”; you’ll get higher queue priority if you have a larger share</a:t>
            </a:r>
          </a:p>
          <a:p>
            <a:r>
              <a:rPr lang="en-US" dirty="0" smtClean="0"/>
              <a:t>Running on different node types will “cost” different amounts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0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5760"/>
            <a:ext cx="8191532" cy="215845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Partition: defines type of node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err="1" smtClean="0">
                <a:solidFill>
                  <a:schemeClr val="tx1"/>
                </a:solidFill>
              </a:rPr>
              <a:t>QoS</a:t>
            </a:r>
            <a:r>
              <a:rPr lang="en-US" dirty="0" smtClean="0">
                <a:solidFill>
                  <a:schemeClr val="tx1"/>
                </a:solidFill>
              </a:rPr>
              <a:t>: defines type of access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355893"/>
              </p:ext>
            </p:extLst>
          </p:nvPr>
        </p:nvGraphicFramePr>
        <p:xfrm>
          <a:off x="635042" y="1462848"/>
          <a:ext cx="7974667" cy="239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3448"/>
                <a:gridCol w="2210436"/>
                <a:gridCol w="1758579"/>
                <a:gridCol w="1343359"/>
                <a:gridCol w="142884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Partition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Node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Max Wall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 Wall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 scaling factor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shas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General compute (</a:t>
                      </a:r>
                      <a:r>
                        <a:rPr lang="en-US" dirty="0" err="1" smtClean="0"/>
                        <a:t>Haswell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 </a:t>
                      </a:r>
                      <a:r>
                        <a:rPr lang="en-US" dirty="0" err="1" smtClean="0"/>
                        <a:t>hr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 </a:t>
                      </a:r>
                      <a:r>
                        <a:rPr lang="en-US" dirty="0" err="1" smtClean="0"/>
                        <a:t>hr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sgpu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GPU-enabled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 </a:t>
                      </a:r>
                      <a:r>
                        <a:rPr lang="en-US" dirty="0" err="1" smtClean="0"/>
                        <a:t>hr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 </a:t>
                      </a:r>
                      <a:r>
                        <a:rPr lang="en-US" dirty="0" err="1" smtClean="0"/>
                        <a:t>hr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smem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High-memory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 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 </a:t>
                      </a:r>
                      <a:r>
                        <a:rPr lang="en-US" dirty="0" err="1" smtClean="0"/>
                        <a:t>hr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sknl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Phi (Knights Landing)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 </a:t>
                      </a:r>
                      <a:r>
                        <a:rPr lang="en-US" dirty="0" err="1" smtClean="0"/>
                        <a:t>hr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 </a:t>
                      </a:r>
                      <a:r>
                        <a:rPr lang="en-US" dirty="0" err="1" smtClean="0"/>
                        <a:t>hr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796543"/>
              </p:ext>
            </p:extLst>
          </p:nvPr>
        </p:nvGraphicFramePr>
        <p:xfrm>
          <a:off x="635042" y="4003528"/>
          <a:ext cx="792581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1147"/>
                <a:gridCol w="1978401"/>
                <a:gridCol w="1953977"/>
                <a:gridCol w="266229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QoS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QoS</a:t>
                      </a:r>
                      <a:r>
                        <a:rPr lang="en-US" baseline="0" dirty="0" smtClean="0"/>
                        <a:t> Time Limit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Priority</a:t>
                      </a:r>
                      <a:r>
                        <a:rPr lang="en-US" baseline="0" dirty="0" smtClean="0"/>
                        <a:t> Direction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Max Jobs/User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partition max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 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debug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</a:t>
                      </a:r>
                      <a:r>
                        <a:rPr lang="en-US" dirty="0" err="1" smtClean="0"/>
                        <a:t>hr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condo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 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183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Two-factor </a:t>
            </a:r>
            <a:r>
              <a:rPr lang="en-US" dirty="0" err="1" smtClean="0"/>
              <a:t>auth</a:t>
            </a:r>
            <a:r>
              <a:rPr lang="en-US" dirty="0" smtClean="0"/>
              <a:t> required for ALL access</a:t>
            </a:r>
          </a:p>
          <a:p>
            <a:r>
              <a:rPr lang="en-US" dirty="0" smtClean="0"/>
              <a:t>Users from CU-Boulder can use </a:t>
            </a:r>
          </a:p>
          <a:p>
            <a:pPr lvl="1"/>
            <a:r>
              <a:rPr lang="en-US" dirty="0" smtClean="0"/>
              <a:t>Vasco password generator</a:t>
            </a:r>
          </a:p>
          <a:p>
            <a:pPr lvl="1"/>
            <a:r>
              <a:rPr lang="en-US" dirty="0" smtClean="0"/>
              <a:t>Duo smartphone app</a:t>
            </a:r>
          </a:p>
          <a:p>
            <a:r>
              <a:rPr lang="en-US" dirty="0" smtClean="0"/>
              <a:t>CSU users will </a:t>
            </a:r>
          </a:p>
          <a:p>
            <a:pPr lvl="1"/>
            <a:r>
              <a:rPr lang="en-US" dirty="0" smtClean="0"/>
              <a:t>create a UCB Research Computing account via a web portal</a:t>
            </a:r>
          </a:p>
          <a:p>
            <a:pPr lvl="1"/>
            <a:r>
              <a:rPr lang="en-US" dirty="0" err="1" smtClean="0"/>
              <a:t>auth</a:t>
            </a:r>
            <a:r>
              <a:rPr lang="en-US" dirty="0" smtClean="0"/>
              <a:t> using CSU’s Duo 2-factor infrastructure</a:t>
            </a:r>
          </a:p>
          <a:p>
            <a:r>
              <a:rPr lang="en-US" dirty="0" smtClean="0"/>
              <a:t>RMACC users (non-UCB/CSU) will</a:t>
            </a:r>
          </a:p>
          <a:p>
            <a:pPr lvl="1"/>
            <a:r>
              <a:rPr lang="en-US" dirty="0"/>
              <a:t>create </a:t>
            </a:r>
            <a:r>
              <a:rPr lang="en-US" dirty="0" smtClean="0"/>
              <a:t>an XSEDE account to federate with a UCB-RC acct</a:t>
            </a:r>
            <a:endParaRPr lang="en-US" dirty="0"/>
          </a:p>
          <a:p>
            <a:pPr lvl="1"/>
            <a:r>
              <a:rPr lang="en-US" dirty="0" err="1"/>
              <a:t>auth</a:t>
            </a:r>
            <a:r>
              <a:rPr lang="en-US" dirty="0"/>
              <a:t> using </a:t>
            </a:r>
            <a:r>
              <a:rPr lang="en-US" dirty="0" smtClean="0"/>
              <a:t>XSEDE’s </a:t>
            </a:r>
            <a:r>
              <a:rPr lang="en-US" dirty="0"/>
              <a:t>Duo 2-factor infrastructure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393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 -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allocation of CPU time will be required in order to run on Summit</a:t>
            </a:r>
          </a:p>
          <a:p>
            <a:pPr lvl="1"/>
            <a:r>
              <a:rPr lang="en-US" dirty="0" smtClean="0"/>
              <a:t>Based on required core-hours, scaled to Service Units (SU)</a:t>
            </a:r>
          </a:p>
          <a:p>
            <a:r>
              <a:rPr lang="en-US" dirty="0" smtClean="0"/>
              <a:t>Janus allocations do not carry forward to Summit</a:t>
            </a:r>
          </a:p>
          <a:p>
            <a:pPr marL="411480" lvl="1" indent="0">
              <a:buNone/>
            </a:pPr>
            <a:endParaRPr lang="en-US" dirty="0" smtClean="0"/>
          </a:p>
          <a:p>
            <a:r>
              <a:rPr lang="en-US" dirty="0" smtClean="0"/>
              <a:t>Three basic types of allocations:</a:t>
            </a:r>
          </a:p>
          <a:p>
            <a:pPr lvl="1"/>
            <a:r>
              <a:rPr lang="en-US" dirty="0" smtClean="0"/>
              <a:t>General – low priority; doesn’t require a proposal</a:t>
            </a:r>
          </a:p>
          <a:p>
            <a:pPr lvl="1"/>
            <a:r>
              <a:rPr lang="en-US" dirty="0" smtClean="0"/>
              <a:t>Project – higher priority based on needs and on quality of proposal</a:t>
            </a:r>
          </a:p>
          <a:p>
            <a:pPr lvl="1"/>
            <a:r>
              <a:rPr lang="en-US" dirty="0" smtClean="0"/>
              <a:t>Condo – for researchers who buy Summit nodes; no proposal required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97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 – how to apply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Watch for announcement of proposal portal</a:t>
            </a:r>
          </a:p>
          <a:p>
            <a:r>
              <a:rPr lang="en-US" dirty="0" smtClean="0"/>
              <a:t>Apply for access to General allocation first; use that for testing to inform a Project allocation application</a:t>
            </a:r>
          </a:p>
          <a:p>
            <a:r>
              <a:rPr lang="en-US" dirty="0" smtClean="0"/>
              <a:t>Project allocations proposals will be evaluated by a committee</a:t>
            </a:r>
            <a:endParaRPr lang="en-US" dirty="0"/>
          </a:p>
          <a:p>
            <a:r>
              <a:rPr lang="en-US" dirty="0" smtClean="0"/>
              <a:t>All Project proposals will require a computational plan</a:t>
            </a:r>
          </a:p>
          <a:p>
            <a:pPr lvl="1"/>
            <a:r>
              <a:rPr lang="en-US" dirty="0" smtClean="0"/>
              <a:t>Larger proposals require more details</a:t>
            </a:r>
          </a:p>
          <a:p>
            <a:pPr lvl="1"/>
            <a:r>
              <a:rPr lang="en-US" dirty="0" smtClean="0"/>
              <a:t>We can provide help and examples</a:t>
            </a:r>
          </a:p>
          <a:p>
            <a:pPr lvl="1"/>
            <a:r>
              <a:rPr lang="en-US" dirty="0" smtClean="0"/>
              <a:t>RC is moving toward a collaborative proposal development 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210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 -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 smtClean="0"/>
              <a:t>Fairshare</a:t>
            </a:r>
            <a:r>
              <a:rPr lang="en-US" b="1" dirty="0" smtClean="0"/>
              <a:t>:</a:t>
            </a:r>
          </a:p>
          <a:p>
            <a:endParaRPr lang="en-US" dirty="0"/>
          </a:p>
          <a:p>
            <a:r>
              <a:rPr lang="en-US" dirty="0" err="1"/>
              <a:t>Slurm</a:t>
            </a:r>
            <a:r>
              <a:rPr lang="en-US" dirty="0"/>
              <a:t> scheduler’s “</a:t>
            </a:r>
            <a:r>
              <a:rPr lang="en-US" dirty="0" err="1"/>
              <a:t>fairshare</a:t>
            </a:r>
            <a:r>
              <a:rPr lang="en-US" dirty="0"/>
              <a:t>” setting will be configured with a target number of core-hours for </a:t>
            </a:r>
            <a:r>
              <a:rPr lang="en-US" dirty="0" smtClean="0"/>
              <a:t>each allocation</a:t>
            </a:r>
          </a:p>
          <a:p>
            <a:pPr lvl="1"/>
            <a:r>
              <a:rPr lang="en-US" dirty="0" smtClean="0"/>
              <a:t>This </a:t>
            </a:r>
            <a:r>
              <a:rPr lang="en-US" dirty="0"/>
              <a:t>number corresponds to the number of core-hours </a:t>
            </a:r>
            <a:r>
              <a:rPr lang="en-US" dirty="0" smtClean="0"/>
              <a:t>awarded</a:t>
            </a:r>
          </a:p>
          <a:p>
            <a:r>
              <a:rPr lang="en-US" dirty="0" err="1" smtClean="0"/>
              <a:t>Slurm</a:t>
            </a:r>
            <a:r>
              <a:rPr lang="en-US" dirty="0" smtClean="0"/>
              <a:t> changes each job’s queue </a:t>
            </a:r>
            <a:r>
              <a:rPr lang="en-US" dirty="0"/>
              <a:t>priority in an attempt to reach the </a:t>
            </a:r>
            <a:r>
              <a:rPr lang="en-US" dirty="0" smtClean="0"/>
              <a:t>target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Lower recent usage implies a priority boost</a:t>
            </a:r>
          </a:p>
          <a:p>
            <a:pPr lvl="1"/>
            <a:r>
              <a:rPr lang="en-US" dirty="0" smtClean="0"/>
              <a:t>Higher recent usage results in reduced priority </a:t>
            </a:r>
            <a:r>
              <a:rPr lang="en-US" dirty="0"/>
              <a:t>in order to allow other projects to reach their </a:t>
            </a:r>
            <a:r>
              <a:rPr lang="en-US" dirty="0" smtClean="0"/>
              <a:t>targets</a:t>
            </a: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0353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 – </a:t>
            </a:r>
            <a:r>
              <a:rPr lang="en-US" dirty="0" err="1" smtClean="0"/>
              <a:t>fairshare</a:t>
            </a:r>
            <a:r>
              <a:rPr lang="en-US" dirty="0" smtClean="0"/>
              <a:t>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041215"/>
            <a:ext cx="8191533" cy="538914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Root share 100</a:t>
            </a:r>
            <a:r>
              <a:rPr lang="en-US" dirty="0" smtClean="0"/>
              <a:t>%</a:t>
            </a:r>
          </a:p>
          <a:p>
            <a:pPr lvl="1"/>
            <a:endParaRPr lang="en-US" dirty="0"/>
          </a:p>
          <a:p>
            <a:pPr fontAlgn="base"/>
            <a:r>
              <a:rPr lang="en-US" dirty="0"/>
              <a:t>CU-Boulder share (67.5%)</a:t>
            </a:r>
          </a:p>
          <a:p>
            <a:pPr lvl="1" fontAlgn="base"/>
            <a:r>
              <a:rPr lang="en-US" dirty="0"/>
              <a:t>General (20% of 67.5%)</a:t>
            </a:r>
          </a:p>
          <a:p>
            <a:pPr lvl="1" fontAlgn="base"/>
            <a:r>
              <a:rPr lang="en-US" dirty="0" smtClean="0"/>
              <a:t>Projects </a:t>
            </a:r>
            <a:r>
              <a:rPr lang="en-US" dirty="0"/>
              <a:t>(80% of 67.5%)</a:t>
            </a:r>
          </a:p>
          <a:p>
            <a:pPr lvl="2" fontAlgn="base"/>
            <a:r>
              <a:rPr lang="en-US" dirty="0"/>
              <a:t>UCB1 </a:t>
            </a:r>
            <a:endParaRPr lang="en-US" dirty="0" smtClean="0"/>
          </a:p>
          <a:p>
            <a:pPr lvl="2" fontAlgn="base"/>
            <a:r>
              <a:rPr lang="en-US" dirty="0" smtClean="0"/>
              <a:t>UCB2 …</a:t>
            </a:r>
            <a:endParaRPr lang="en-US" dirty="0"/>
          </a:p>
          <a:p>
            <a:pPr lvl="1" fontAlgn="base"/>
            <a:endParaRPr lang="en-US" dirty="0"/>
          </a:p>
          <a:p>
            <a:pPr fontAlgn="base"/>
            <a:r>
              <a:rPr lang="en-US" dirty="0"/>
              <a:t>CSU share (22.5%)</a:t>
            </a:r>
          </a:p>
          <a:p>
            <a:pPr lvl="1" fontAlgn="base"/>
            <a:r>
              <a:rPr lang="en-US" dirty="0"/>
              <a:t>General (20%)</a:t>
            </a:r>
          </a:p>
          <a:p>
            <a:pPr lvl="1" fontAlgn="base"/>
            <a:r>
              <a:rPr lang="en-US" dirty="0" smtClean="0"/>
              <a:t>Projects </a:t>
            </a:r>
            <a:r>
              <a:rPr lang="en-US" dirty="0"/>
              <a:t>(80%)</a:t>
            </a:r>
          </a:p>
          <a:p>
            <a:pPr lvl="2" fontAlgn="base"/>
            <a:r>
              <a:rPr lang="en-US" dirty="0"/>
              <a:t>CSU1</a:t>
            </a:r>
          </a:p>
          <a:p>
            <a:pPr lvl="2" fontAlgn="base"/>
            <a:r>
              <a:rPr lang="en-US" dirty="0" smtClean="0"/>
              <a:t>CSU2 …</a:t>
            </a:r>
            <a:endParaRPr lang="en-US" dirty="0"/>
          </a:p>
          <a:p>
            <a:pPr marL="411480" lvl="1" indent="0" fontAlgn="base">
              <a:buNone/>
            </a:pPr>
            <a:endParaRPr lang="en-US" dirty="0"/>
          </a:p>
          <a:p>
            <a:pPr fontAlgn="base"/>
            <a:r>
              <a:rPr lang="en-US" dirty="0"/>
              <a:t>RMACC share (10%)</a:t>
            </a:r>
          </a:p>
          <a:p>
            <a:pPr lvl="1" fontAlgn="base"/>
            <a:r>
              <a:rPr lang="en-US" dirty="0"/>
              <a:t>General (20%)</a:t>
            </a:r>
          </a:p>
          <a:p>
            <a:pPr lvl="1" fontAlgn="base"/>
            <a:r>
              <a:rPr lang="en-US" dirty="0" smtClean="0"/>
              <a:t>Projects </a:t>
            </a:r>
            <a:r>
              <a:rPr lang="en-US" dirty="0"/>
              <a:t>(80%)</a:t>
            </a:r>
          </a:p>
          <a:p>
            <a:pPr lvl="2" fontAlgn="base"/>
            <a:r>
              <a:rPr lang="en-US" dirty="0"/>
              <a:t>RMACC1</a:t>
            </a:r>
          </a:p>
          <a:p>
            <a:pPr lvl="2" fontAlgn="base"/>
            <a:r>
              <a:rPr lang="en-US" dirty="0" smtClean="0"/>
              <a:t>RMACC2 …</a:t>
            </a:r>
          </a:p>
          <a:p>
            <a:pPr lvl="2" fontAlgn="base"/>
            <a:endParaRPr lang="en-US" dirty="0" smtClean="0"/>
          </a:p>
          <a:p>
            <a:r>
              <a:rPr lang="en-US" dirty="0"/>
              <a:t>Condo share (variable)</a:t>
            </a:r>
          </a:p>
          <a:p>
            <a:pPr lvl="1"/>
            <a:r>
              <a:rPr lang="en-US" dirty="0"/>
              <a:t>Condo1</a:t>
            </a:r>
          </a:p>
          <a:p>
            <a:pPr lvl="1"/>
            <a:r>
              <a:rPr lang="en-US" dirty="0"/>
              <a:t>Condo2 …</a:t>
            </a:r>
          </a:p>
          <a:p>
            <a:pPr lvl="2" fontAlgn="base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609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Summit</a:t>
            </a:r>
            <a:r>
              <a:rPr lang="en-US" dirty="0"/>
              <a:t>: </a:t>
            </a:r>
            <a:r>
              <a:rPr lang="en-US" dirty="0" smtClean="0"/>
              <a:t>UCB’s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Next-Generation Supercomputer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65032"/>
            <a:ext cx="8229600" cy="48742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Funded via an NSF MRI grant awarded jointly to CU-Boulder and CSU</a:t>
            </a:r>
          </a:p>
          <a:p>
            <a:r>
              <a:rPr lang="en-US" dirty="0"/>
              <a:t>Installed and running by fall semester 2016</a:t>
            </a:r>
          </a:p>
          <a:p>
            <a:r>
              <a:rPr lang="en-US" dirty="0" smtClean="0"/>
              <a:t>Theoretical </a:t>
            </a:r>
            <a:r>
              <a:rPr lang="en-US" dirty="0"/>
              <a:t>peak performance </a:t>
            </a:r>
            <a:r>
              <a:rPr lang="en-US" dirty="0" smtClean="0"/>
              <a:t>over 400 </a:t>
            </a:r>
            <a:r>
              <a:rPr lang="en-US" dirty="0"/>
              <a:t>TFLOPS* (compared with about 170 for Janus)</a:t>
            </a:r>
          </a:p>
          <a:p>
            <a:r>
              <a:rPr lang="en-US" dirty="0"/>
              <a:t>Mix of established and cutting-edge technology</a:t>
            </a:r>
          </a:p>
          <a:p>
            <a:r>
              <a:rPr lang="en-US" dirty="0"/>
              <a:t>Expected 5-year useful lifetime</a:t>
            </a:r>
          </a:p>
          <a:p>
            <a:r>
              <a:rPr lang="en-US" dirty="0"/>
              <a:t>Principal vendor and integrator is Dell</a:t>
            </a:r>
          </a:p>
          <a:p>
            <a:endParaRPr lang="en-US" dirty="0"/>
          </a:p>
          <a:p>
            <a:pPr marL="3200400" lvl="7" indent="0">
              <a:buNone/>
            </a:pPr>
            <a:r>
              <a:rPr lang="en-US" dirty="0"/>
              <a:t>*trillion floating point operations per second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42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Want early access?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Benefits to being a beta tester</a:t>
            </a:r>
          </a:p>
          <a:p>
            <a:pPr lvl="1"/>
            <a:r>
              <a:rPr lang="en-US" dirty="0"/>
              <a:t>Your code and workflow is ready once Summit is deployed</a:t>
            </a:r>
          </a:p>
          <a:p>
            <a:pPr lvl="1"/>
            <a:r>
              <a:rPr lang="en-US" dirty="0"/>
              <a:t>RC staff will help you to make sure your code works well on Summit</a:t>
            </a:r>
          </a:p>
          <a:p>
            <a:pPr lvl="1"/>
            <a:r>
              <a:rPr lang="en-US" dirty="0"/>
              <a:t>Get a computational project done during the initial phase of Summit when it might be less busy</a:t>
            </a:r>
          </a:p>
          <a:p>
            <a:r>
              <a:rPr lang="en-US" dirty="0"/>
              <a:t>Requirements to become a tester</a:t>
            </a:r>
          </a:p>
          <a:p>
            <a:pPr lvl="1"/>
            <a:r>
              <a:rPr lang="en-US" dirty="0"/>
              <a:t>Have a well-understood code ready for deployment</a:t>
            </a:r>
          </a:p>
          <a:p>
            <a:pPr lvl="1"/>
            <a:r>
              <a:rPr lang="en-US" dirty="0"/>
              <a:t>We are looking for a variety of applications from different fields, including GPU-enabled apps</a:t>
            </a:r>
          </a:p>
          <a:p>
            <a:pPr lvl="1"/>
            <a:r>
              <a:rPr lang="en-US" dirty="0"/>
              <a:t>Tolerant to unexpected problems or changes</a:t>
            </a:r>
          </a:p>
          <a:p>
            <a:pPr lvl="2"/>
            <a:r>
              <a:rPr lang="en-US" dirty="0"/>
              <a:t>The high-speed network on Summit is “bleeding edge” and we may have to change things or things may not work as expected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784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Buying into Summit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 can own additional nodes</a:t>
            </a:r>
          </a:p>
          <a:p>
            <a:pPr lvl="1"/>
            <a:r>
              <a:rPr lang="en-US" dirty="0" smtClean="0"/>
              <a:t>$8840 for </a:t>
            </a:r>
            <a:r>
              <a:rPr lang="en-US" dirty="0"/>
              <a:t>a </a:t>
            </a:r>
            <a:r>
              <a:rPr lang="en-US" dirty="0" smtClean="0"/>
              <a:t>general compute </a:t>
            </a:r>
            <a:r>
              <a:rPr lang="en-US" dirty="0"/>
              <a:t>node + scratch </a:t>
            </a:r>
            <a:r>
              <a:rPr lang="en-US" dirty="0" smtClean="0"/>
              <a:t>storage</a:t>
            </a:r>
          </a:p>
          <a:p>
            <a:pPr lvl="2"/>
            <a:r>
              <a:rPr lang="en-US" dirty="0" smtClean="0"/>
              <a:t>$18000 for a GPU node</a:t>
            </a:r>
          </a:p>
          <a:p>
            <a:pPr lvl="2"/>
            <a:r>
              <a:rPr lang="en-US" dirty="0" smtClean="0"/>
              <a:t>$38950 for a high-</a:t>
            </a:r>
            <a:r>
              <a:rPr lang="en-US" dirty="0" err="1" smtClean="0"/>
              <a:t>mem</a:t>
            </a:r>
            <a:r>
              <a:rPr lang="en-US" dirty="0" smtClean="0"/>
              <a:t> node</a:t>
            </a:r>
          </a:p>
          <a:p>
            <a:pPr lvl="2"/>
            <a:r>
              <a:rPr lang="en-US" dirty="0" smtClean="0"/>
              <a:t>CU-Boulder researchers eligible for a $1800/node subsidy</a:t>
            </a:r>
            <a:endParaRPr lang="en-US" dirty="0"/>
          </a:p>
          <a:p>
            <a:pPr lvl="1"/>
            <a:r>
              <a:rPr lang="en-US" dirty="0" smtClean="0"/>
              <a:t>Priority </a:t>
            </a:r>
            <a:r>
              <a:rPr lang="en-US" dirty="0"/>
              <a:t>access to an allocation sized to what your node(s) would provide you (210K </a:t>
            </a:r>
            <a:r>
              <a:rPr lang="en-US" dirty="0" smtClean="0"/>
              <a:t>core-hours/</a:t>
            </a:r>
            <a:r>
              <a:rPr lang="en-US" dirty="0" err="1" smtClean="0"/>
              <a:t>yr</a:t>
            </a:r>
            <a:r>
              <a:rPr lang="en-US" dirty="0" smtClean="0"/>
              <a:t> for a general compute node)</a:t>
            </a:r>
            <a:endParaRPr lang="en-US" dirty="0"/>
          </a:p>
          <a:p>
            <a:pPr lvl="1"/>
            <a:r>
              <a:rPr lang="en-US" dirty="0"/>
              <a:t>Additional purchases need to be finalized </a:t>
            </a:r>
            <a:r>
              <a:rPr lang="en-US" dirty="0" smtClean="0"/>
              <a:t>by late Oct 2016</a:t>
            </a:r>
          </a:p>
          <a:p>
            <a:pPr lvl="2"/>
            <a:r>
              <a:rPr lang="en-US" dirty="0" smtClean="0"/>
              <a:t>Email </a:t>
            </a:r>
            <a:r>
              <a:rPr lang="en-US" dirty="0" smtClean="0">
                <a:hlinkClick r:id="rId3"/>
              </a:rPr>
              <a:t>rc-help@colorado.edu</a:t>
            </a:r>
            <a:r>
              <a:rPr lang="en-US" dirty="0" smtClean="0"/>
              <a:t> for more info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013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   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CU-Boulder Research Computing</a:t>
            </a:r>
          </a:p>
          <a:p>
            <a:pPr marL="114300" indent="0">
              <a:buNone/>
            </a:pPr>
            <a:r>
              <a:rPr lang="en-US" dirty="0">
                <a:hlinkClick r:id="rId3"/>
              </a:rPr>
              <a:t>www.rc.colorado.edu</a:t>
            </a:r>
            <a:r>
              <a:rPr lang="en-US" dirty="0"/>
              <a:t>                  rc-help@colorado.edu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>
                <a:latin typeface="Helvetica Neue" charset="0"/>
              </a:rPr>
              <a:t>Slides: </a:t>
            </a:r>
          </a:p>
          <a:p>
            <a:pPr marL="114300" indent="0">
              <a:buNone/>
            </a:pPr>
            <a:r>
              <a:rPr lang="en-US" dirty="0">
                <a:latin typeface="Helvetica Neue" charset="0"/>
                <a:hlinkClick r:id="rId4"/>
              </a:rPr>
              <a:t>https://github.com/ResearchComputing/Final_Tutorials/</a:t>
            </a:r>
            <a:endParaRPr lang="en-US" dirty="0">
              <a:latin typeface="Helvetica Neue" charset="0"/>
            </a:endParaRP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>
                <a:latin typeface="Helvetica Neue" charset="0"/>
              </a:rPr>
              <a:t>Link to tutorial feedback survey: </a:t>
            </a:r>
          </a:p>
          <a:p>
            <a:pPr marL="114300" indent="0">
              <a:buNone/>
            </a:pPr>
            <a:r>
              <a:rPr lang="en-US" dirty="0">
                <a:latin typeface="Helvetica Neue" charset="0"/>
                <a:hlinkClick r:id="rId4"/>
              </a:rPr>
              <a:t>http://goo.gl/forms/8VidcwOhRT</a:t>
            </a:r>
            <a:endParaRPr lang="en-US" dirty="0">
              <a:latin typeface="Helvetica Neue" charset="0"/>
            </a:endParaRP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319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    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CU-Boulder Research </a:t>
            </a:r>
            <a:r>
              <a:rPr lang="en-US" dirty="0" smtClean="0"/>
              <a:t>Computing</a:t>
            </a:r>
          </a:p>
          <a:p>
            <a:pPr marL="114300" indent="0">
              <a:buNone/>
            </a:pPr>
            <a:endParaRPr lang="en-US" dirty="0"/>
          </a:p>
          <a:p>
            <a:pPr marL="114300" indent="0" algn="ctr">
              <a:buNone/>
            </a:pPr>
            <a:r>
              <a:rPr lang="en-US" dirty="0" smtClean="0">
                <a:hlinkClick r:id="rId3"/>
              </a:rPr>
              <a:t>rc.colorado.edu</a:t>
            </a:r>
            <a:r>
              <a:rPr lang="en-US" dirty="0" smtClean="0"/>
              <a:t>                                </a:t>
            </a:r>
            <a:r>
              <a:rPr lang="en-US" dirty="0"/>
              <a:t>rc-help@colorado.edu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83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027239"/>
              </p:ext>
            </p:extLst>
          </p:nvPr>
        </p:nvGraphicFramePr>
        <p:xfrm>
          <a:off x="457198" y="1314848"/>
          <a:ext cx="8191533" cy="4973842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2544757"/>
                <a:gridCol w="5646776"/>
              </a:tblGrid>
              <a:tr h="888942">
                <a:tc>
                  <a:txBody>
                    <a:bodyPr/>
                    <a:lstStyle/>
                    <a:p>
                      <a:r>
                        <a:rPr lang="en-US" dirty="0" smtClean="0"/>
                        <a:t>Late April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mini-Summit test cluster available for software builds and small-scale testing</a:t>
                      </a:r>
                    </a:p>
                  </a:txBody>
                  <a:tcPr/>
                </a:tc>
              </a:tr>
              <a:tr h="515022">
                <a:tc>
                  <a:txBody>
                    <a:bodyPr/>
                    <a:lstStyle/>
                    <a:p>
                      <a:r>
                        <a:rPr lang="en-US" dirty="0" smtClean="0"/>
                        <a:t>Mid July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Summit delivered and installed in HPCF</a:t>
                      </a:r>
                      <a:endParaRPr lang="en-US" dirty="0"/>
                    </a:p>
                  </a:txBody>
                  <a:tcPr/>
                </a:tc>
              </a:tr>
              <a:tr h="515022">
                <a:tc>
                  <a:txBody>
                    <a:bodyPr/>
                    <a:lstStyle/>
                    <a:p>
                      <a:r>
                        <a:rPr lang="en-US" dirty="0" smtClean="0"/>
                        <a:t>Early August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compute/interconnect acceptance testing</a:t>
                      </a:r>
                      <a:endParaRPr lang="en-US" dirty="0"/>
                    </a:p>
                  </a:txBody>
                  <a:tcPr/>
                </a:tc>
              </a:tr>
              <a:tr h="1650892">
                <a:tc>
                  <a:txBody>
                    <a:bodyPr/>
                    <a:lstStyle/>
                    <a:p>
                      <a:r>
                        <a:rPr lang="en-US" dirty="0" smtClean="0"/>
                        <a:t>October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GPFS scratch storage acceptance testing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Application testing and early user access</a:t>
                      </a:r>
                      <a:r>
                        <a:rPr lang="en-US" baseline="0" dirty="0" smtClean="0"/>
                        <a:t> (after </a:t>
                      </a:r>
                      <a:r>
                        <a:rPr lang="en-US" dirty="0" smtClean="0"/>
                        <a:t>handoff of the cluster to CURC)</a:t>
                      </a:r>
                    </a:p>
                  </a:txBody>
                  <a:tcPr/>
                </a:tc>
              </a:tr>
              <a:tr h="515022">
                <a:tc>
                  <a:txBody>
                    <a:bodyPr/>
                    <a:lstStyle/>
                    <a:p>
                      <a:r>
                        <a:rPr lang="en-US" dirty="0" smtClean="0"/>
                        <a:t>Late November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general availability</a:t>
                      </a:r>
                      <a:endParaRPr lang="en-US" dirty="0"/>
                    </a:p>
                  </a:txBody>
                  <a:tcPr/>
                </a:tc>
              </a:tr>
              <a:tr h="888942">
                <a:tc>
                  <a:txBody>
                    <a:bodyPr/>
                    <a:lstStyle/>
                    <a:p>
                      <a:r>
                        <a:rPr lang="en-US" dirty="0" smtClean="0"/>
                        <a:t>January/February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Knights Landing Phi nodes installed; condo expansion of general compute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0749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875"/>
            <a:ext cx="8191500" cy="222614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Content Placeholder 3" descr="Summit Schematic - New Page(5)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781" b="-4781"/>
          <a:stretch>
            <a:fillRect/>
          </a:stretch>
        </p:blipFill>
        <p:spPr>
          <a:xfrm>
            <a:off x="-291460" y="389025"/>
            <a:ext cx="9531921" cy="5659350"/>
          </a:xfrm>
        </p:spPr>
      </p:pic>
    </p:spTree>
    <p:extLst>
      <p:ext uri="{BB962C8B-B14F-4D97-AF65-F5344CB8AC3E}">
        <p14:creationId xmlns:p14="http://schemas.microsoft.com/office/powerpoint/2010/main" val="4224215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164"/>
            <a:ext cx="8191532" cy="4571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20160714_110321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" r="3679" b="16461"/>
          <a:stretch/>
        </p:blipFill>
        <p:spPr>
          <a:xfrm rot="5400000">
            <a:off x="-1253653" y="1567275"/>
            <a:ext cx="6295667" cy="3193445"/>
          </a:xfrm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20160714_11041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77081" y="1393343"/>
            <a:ext cx="6295667" cy="354131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8896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451"/>
            <a:ext cx="8229600" cy="1109834"/>
          </a:xfrm>
        </p:spPr>
        <p:txBody>
          <a:bodyPr>
            <a:normAutofit/>
          </a:bodyPr>
          <a:lstStyle/>
          <a:p>
            <a:r>
              <a:rPr lang="en-US" dirty="0"/>
              <a:t>Summit: Node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8799"/>
            <a:ext cx="8229600" cy="47369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380 general compute nodes</a:t>
            </a:r>
          </a:p>
          <a:p>
            <a:pPr lvl="1"/>
            <a:r>
              <a:rPr lang="en-US" sz="2400" dirty="0"/>
              <a:t>24 real </a:t>
            </a:r>
            <a:r>
              <a:rPr lang="en-US" sz="2400" dirty="0" smtClean="0"/>
              <a:t>cores (Intel </a:t>
            </a:r>
            <a:r>
              <a:rPr lang="en-US" sz="2400" dirty="0" err="1" smtClean="0"/>
              <a:t>Haswell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128 </a:t>
            </a:r>
            <a:r>
              <a:rPr lang="en-US" sz="2400" dirty="0"/>
              <a:t>GB RAM </a:t>
            </a:r>
            <a:r>
              <a:rPr lang="en-US" sz="2400" dirty="0"/>
              <a:t>(</a:t>
            </a:r>
            <a:r>
              <a:rPr lang="en-US" sz="2400" dirty="0" smtClean="0"/>
              <a:t>5 GB/core)</a:t>
            </a:r>
            <a:endParaRPr lang="en-US" sz="2400" dirty="0"/>
          </a:p>
          <a:p>
            <a:pPr lvl="1"/>
            <a:r>
              <a:rPr lang="en-US" sz="2400" dirty="0"/>
              <a:t>local </a:t>
            </a:r>
            <a:r>
              <a:rPr lang="en-US" sz="2400" dirty="0" smtClean="0"/>
              <a:t>SSD</a:t>
            </a:r>
          </a:p>
          <a:p>
            <a:pPr lvl="1"/>
            <a:endParaRPr lang="en-US" sz="2800" dirty="0"/>
          </a:p>
          <a:p>
            <a:r>
              <a:rPr lang="en-US" sz="2800" dirty="0" smtClean="0"/>
              <a:t>Measured performance (</a:t>
            </a:r>
            <a:r>
              <a:rPr lang="en-US" sz="2800" dirty="0" smtClean="0"/>
              <a:t>High-Perf. </a:t>
            </a:r>
            <a:r>
              <a:rPr lang="en-US" sz="2800" dirty="0" smtClean="0"/>
              <a:t>LINPACK</a:t>
            </a:r>
            <a:r>
              <a:rPr lang="en-US" sz="2800" dirty="0" smtClean="0"/>
              <a:t>)</a:t>
            </a:r>
            <a:endParaRPr lang="en-US" sz="2800" dirty="0" smtClean="0"/>
          </a:p>
          <a:p>
            <a:pPr lvl="1"/>
            <a:r>
              <a:rPr lang="en-US" sz="2400" dirty="0" smtClean="0"/>
              <a:t>.76 TFLOPS/node (average)</a:t>
            </a:r>
          </a:p>
          <a:p>
            <a:pPr lvl="1"/>
            <a:r>
              <a:rPr lang="en-US" sz="2400" dirty="0" smtClean="0"/>
              <a:t>290 TFLOPS aggregate </a:t>
            </a:r>
          </a:p>
          <a:p>
            <a:pPr lvl="1"/>
            <a:r>
              <a:rPr lang="en-US" sz="2400" dirty="0" smtClean="0"/>
              <a:t>280 TFLOPS 380-node HPL run (</a:t>
            </a:r>
            <a:r>
              <a:rPr lang="en-US" sz="2400" dirty="0" err="1" smtClean="0"/>
              <a:t>Rmax</a:t>
            </a:r>
            <a:r>
              <a:rPr lang="en-US" sz="2400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500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451"/>
            <a:ext cx="8229600" cy="1109834"/>
          </a:xfrm>
        </p:spPr>
        <p:txBody>
          <a:bodyPr>
            <a:normAutofit/>
          </a:bodyPr>
          <a:lstStyle/>
          <a:p>
            <a:r>
              <a:rPr lang="en-US" dirty="0"/>
              <a:t>Summit: Node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8799"/>
            <a:ext cx="8229600" cy="48628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 smtClean="0"/>
              <a:t>10 </a:t>
            </a:r>
            <a:r>
              <a:rPr lang="en-US" sz="2800" dirty="0"/>
              <a:t>GPGPU/visualization nodes</a:t>
            </a:r>
          </a:p>
          <a:p>
            <a:pPr lvl="1"/>
            <a:r>
              <a:rPr lang="en-US" sz="2400" dirty="0"/>
              <a:t>24 real cores (Intel Haswell)</a:t>
            </a:r>
          </a:p>
          <a:p>
            <a:pPr lvl="1"/>
            <a:r>
              <a:rPr lang="en-US" sz="2400" dirty="0"/>
              <a:t>128 GB RAM </a:t>
            </a:r>
            <a:r>
              <a:rPr lang="en-US" sz="2400" dirty="0" smtClean="0"/>
              <a:t>(5 GB/core)</a:t>
            </a:r>
            <a:endParaRPr lang="en-US" sz="2400" dirty="0"/>
          </a:p>
          <a:p>
            <a:pPr lvl="1"/>
            <a:r>
              <a:rPr lang="en-US" sz="2400" dirty="0" smtClean="0"/>
              <a:t>local SSD</a:t>
            </a:r>
          </a:p>
          <a:p>
            <a:pPr lvl="1"/>
            <a:r>
              <a:rPr lang="en-US" sz="2400" dirty="0" smtClean="0"/>
              <a:t>2x NVIDIA K80 GPUs</a:t>
            </a:r>
          </a:p>
          <a:p>
            <a:pPr lvl="1"/>
            <a:endParaRPr lang="en-US" sz="2400" dirty="0"/>
          </a:p>
          <a:p>
            <a:r>
              <a:rPr lang="en-US" sz="2800" dirty="0" smtClean="0"/>
              <a:t>Measured performance (hybrid HPL)</a:t>
            </a:r>
          </a:p>
          <a:p>
            <a:pPr lvl="1"/>
            <a:r>
              <a:rPr lang="en-US" sz="2400" dirty="0" smtClean="0"/>
              <a:t>3.87 TFLOPS/node</a:t>
            </a:r>
          </a:p>
          <a:p>
            <a:pPr lvl="1"/>
            <a:r>
              <a:rPr lang="en-US" sz="2400" dirty="0" smtClean="0"/>
              <a:t>38.7 </a:t>
            </a:r>
            <a:r>
              <a:rPr lang="en-US" sz="2400" dirty="0"/>
              <a:t>TFLOPS aggregate </a:t>
            </a:r>
            <a:endParaRPr lang="en-US" sz="2400" dirty="0" smtClean="0"/>
          </a:p>
          <a:p>
            <a:pPr lvl="1"/>
            <a:r>
              <a:rPr lang="en-US" sz="2400" dirty="0" smtClean="0"/>
              <a:t>36.8 </a:t>
            </a:r>
            <a:r>
              <a:rPr lang="en-US" sz="2400" dirty="0"/>
              <a:t>TFLOPS </a:t>
            </a:r>
            <a:r>
              <a:rPr lang="en-US" sz="2400" dirty="0" smtClean="0"/>
              <a:t>10-node HPL </a:t>
            </a:r>
            <a:r>
              <a:rPr lang="en-US" sz="2400" dirty="0"/>
              <a:t>run (</a:t>
            </a:r>
            <a:r>
              <a:rPr lang="en-US" sz="2400" dirty="0" err="1"/>
              <a:t>Rmax</a:t>
            </a:r>
            <a:r>
              <a:rPr lang="en-US" sz="2400" dirty="0"/>
              <a:t>)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43831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451"/>
            <a:ext cx="8229600" cy="1109834"/>
          </a:xfrm>
        </p:spPr>
        <p:txBody>
          <a:bodyPr>
            <a:normAutofit/>
          </a:bodyPr>
          <a:lstStyle/>
          <a:p>
            <a:r>
              <a:rPr lang="en-US" dirty="0"/>
              <a:t>Summit: Node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8799"/>
            <a:ext cx="8229600" cy="48628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 smtClean="0"/>
              <a:t>5 high-memory nodes</a:t>
            </a:r>
            <a:endParaRPr lang="en-US" sz="2800" dirty="0"/>
          </a:p>
          <a:p>
            <a:pPr lvl="1"/>
            <a:r>
              <a:rPr lang="en-US" sz="2400" dirty="0" smtClean="0"/>
              <a:t>48 real cores (Intel </a:t>
            </a:r>
            <a:r>
              <a:rPr lang="en-US" sz="2400" dirty="0" err="1" smtClean="0"/>
              <a:t>Haswell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2048 </a:t>
            </a:r>
            <a:r>
              <a:rPr lang="en-US" sz="2400" dirty="0" smtClean="0"/>
              <a:t>GB (2TB) RAM (42 GB/core)</a:t>
            </a:r>
            <a:endParaRPr lang="en-US" sz="2400" dirty="0" smtClean="0"/>
          </a:p>
          <a:p>
            <a:pPr lvl="1"/>
            <a:r>
              <a:rPr lang="en-US" sz="2400" dirty="0" smtClean="0"/>
              <a:t>local SSD</a:t>
            </a:r>
          </a:p>
          <a:p>
            <a:pPr lvl="1"/>
            <a:r>
              <a:rPr lang="en-US" sz="2400" dirty="0" smtClean="0"/>
              <a:t>12-drive </a:t>
            </a:r>
            <a:r>
              <a:rPr lang="en-US" sz="2400" dirty="0" smtClean="0"/>
              <a:t>local RAID</a:t>
            </a:r>
          </a:p>
          <a:p>
            <a:pPr lvl="1"/>
            <a:endParaRPr lang="en-US" sz="2400" dirty="0"/>
          </a:p>
          <a:p>
            <a:r>
              <a:rPr lang="en-US" sz="2800" dirty="0" smtClean="0"/>
              <a:t>Measured performance (</a:t>
            </a:r>
            <a:r>
              <a:rPr lang="en-US" sz="2800" dirty="0" smtClean="0"/>
              <a:t>High-Perf. </a:t>
            </a:r>
            <a:r>
              <a:rPr lang="en-US" sz="2800" dirty="0" smtClean="0"/>
              <a:t>LINPACK)</a:t>
            </a:r>
          </a:p>
          <a:p>
            <a:pPr lvl="1"/>
            <a:r>
              <a:rPr lang="en-US" sz="2400" dirty="0" smtClean="0"/>
              <a:t>1.46 TFLOPS/node</a:t>
            </a:r>
          </a:p>
          <a:p>
            <a:pPr lvl="1"/>
            <a:r>
              <a:rPr lang="en-US" sz="2400" dirty="0" smtClean="0"/>
              <a:t>7.3 TFLOPS aggregate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52521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c-usgs">
  <a:themeElements>
    <a:clrScheme name="Custom 1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rc-usgs.thmx</Template>
  <TotalTime>22090</TotalTime>
  <Words>2435</Words>
  <Application>Microsoft Macintosh PowerPoint</Application>
  <PresentationFormat>On-screen Show (4:3)</PresentationFormat>
  <Paragraphs>447</Paragraphs>
  <Slides>33</Slides>
  <Notes>32</Notes>
  <HiddenSlides>8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Calibri</vt:lpstr>
      <vt:lpstr>Courier</vt:lpstr>
      <vt:lpstr>Helvetica Neue</vt:lpstr>
      <vt:lpstr>Arial</vt:lpstr>
      <vt:lpstr>rc-usgs</vt:lpstr>
      <vt:lpstr>1_Custom Design</vt:lpstr>
      <vt:lpstr>Custom Design</vt:lpstr>
      <vt:lpstr>Summit</vt:lpstr>
      <vt:lpstr>Outline</vt:lpstr>
      <vt:lpstr>Summit: UCB’s Next-Generation Supercomputer</vt:lpstr>
      <vt:lpstr>Schedule</vt:lpstr>
      <vt:lpstr> </vt:lpstr>
      <vt:lpstr>PowerPoint Presentation</vt:lpstr>
      <vt:lpstr>Summit: Node Types</vt:lpstr>
      <vt:lpstr>Summit: Node Types</vt:lpstr>
      <vt:lpstr>Summit: Node Types</vt:lpstr>
      <vt:lpstr>Summit: Node Types</vt:lpstr>
      <vt:lpstr>Dell C6320 Compute Node</vt:lpstr>
      <vt:lpstr>Omni-Path (OPA) Interconnect</vt:lpstr>
      <vt:lpstr>GPFS Scratch Storage</vt:lpstr>
      <vt:lpstr>GPFS Scratch Storage</vt:lpstr>
      <vt:lpstr>Summit vs Janus</vt:lpstr>
      <vt:lpstr>Why Optimize for Summit ?</vt:lpstr>
      <vt:lpstr>Getting the most out of Summit</vt:lpstr>
      <vt:lpstr>Vectorization overview</vt:lpstr>
      <vt:lpstr>More on Vectorization</vt:lpstr>
      <vt:lpstr>Enabling Vectorization</vt:lpstr>
      <vt:lpstr>I/O Optimization</vt:lpstr>
      <vt:lpstr>More on I/O Optimization</vt:lpstr>
      <vt:lpstr>Other New Features w/Summit</vt:lpstr>
      <vt:lpstr>Partition: defines type of node QoS: defines type of access</vt:lpstr>
      <vt:lpstr>Authentication</vt:lpstr>
      <vt:lpstr>Allocations - overview</vt:lpstr>
      <vt:lpstr>Allocations – how to apply</vt:lpstr>
      <vt:lpstr>Allocations - implementation</vt:lpstr>
      <vt:lpstr>Allocations – fairshare tree</vt:lpstr>
      <vt:lpstr>Want early access?</vt:lpstr>
      <vt:lpstr>Buying into Summit</vt:lpstr>
      <vt:lpstr>Thank you!     Questions?</vt:lpstr>
      <vt:lpstr>Thank you!     Questions?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Next-Generation Supercomputer at CU-Boulder</dc:title>
  <dc:creator>Peter Ruprecht</dc:creator>
  <cp:lastModifiedBy>Jonathon A Anderson</cp:lastModifiedBy>
  <cp:revision>123</cp:revision>
  <dcterms:created xsi:type="dcterms:W3CDTF">2015-10-21T15:00:29Z</dcterms:created>
  <dcterms:modified xsi:type="dcterms:W3CDTF">2016-10-06T16:25:40Z</dcterms:modified>
</cp:coreProperties>
</file>

<file path=docProps/thumbnail.jpeg>
</file>